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1" r:id="rId7"/>
    <p:sldId id="274" r:id="rId8"/>
    <p:sldId id="273" r:id="rId9"/>
    <p:sldId id="271" r:id="rId10"/>
    <p:sldId id="263" r:id="rId11"/>
    <p:sldId id="275" r:id="rId12"/>
    <p:sldId id="267" r:id="rId13"/>
    <p:sldId id="264" r:id="rId14"/>
    <p:sldId id="265" r:id="rId15"/>
    <p:sldId id="272" r:id="rId16"/>
    <p:sldId id="266" r:id="rId17"/>
    <p:sldId id="276" r:id="rId18"/>
    <p:sldId id="268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38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96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250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884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11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838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26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664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89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04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936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88864-518F-44B7-946E-6BCA1F36C211}" type="datetimeFigureOut">
              <a:rPr lang="sl-SI" smtClean="0"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C1995-403C-4AD2-89C5-9F2C8E6F23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110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C000"/>
                </a:solidFill>
              </a:rPr>
              <a:t/>
            </a:r>
            <a:br>
              <a:rPr lang="sl-SI" b="1" dirty="0" smtClean="0">
                <a:solidFill>
                  <a:srgbClr val="FFC000"/>
                </a:solidFill>
              </a:rPr>
            </a:br>
            <a:r>
              <a:rPr lang="sl-SI" b="1" dirty="0">
                <a:solidFill>
                  <a:srgbClr val="FFC000"/>
                </a:solidFill>
              </a:rPr>
              <a:t/>
            </a:r>
            <a:br>
              <a:rPr lang="sl-SI" b="1" dirty="0">
                <a:solidFill>
                  <a:srgbClr val="FFC000"/>
                </a:solidFill>
              </a:rPr>
            </a:br>
            <a:r>
              <a:rPr lang="sl-SI" b="1" dirty="0" smtClean="0">
                <a:solidFill>
                  <a:srgbClr val="FFC000"/>
                </a:solidFill>
              </a:rPr>
              <a:t/>
            </a:r>
            <a:br>
              <a:rPr lang="sl-SI" b="1" dirty="0" smtClean="0">
                <a:solidFill>
                  <a:srgbClr val="FFC000"/>
                </a:solidFill>
              </a:rPr>
            </a:br>
            <a:r>
              <a:rPr lang="sl-SI" b="1" dirty="0">
                <a:solidFill>
                  <a:srgbClr val="FFC000"/>
                </a:solidFill>
              </a:rPr>
              <a:t/>
            </a:r>
            <a:br>
              <a:rPr lang="sl-SI" b="1" dirty="0">
                <a:solidFill>
                  <a:srgbClr val="FFC000"/>
                </a:solidFill>
              </a:rPr>
            </a:br>
            <a:r>
              <a:rPr lang="sl-SI" b="1" dirty="0" smtClean="0">
                <a:solidFill>
                  <a:srgbClr val="FFC000"/>
                </a:solidFill>
              </a:rPr>
              <a:t>KRATKA </a:t>
            </a:r>
            <a:r>
              <a:rPr lang="sl-SI" b="1" dirty="0">
                <a:solidFill>
                  <a:srgbClr val="FFC000"/>
                </a:solidFill>
              </a:rPr>
              <a:t>PREDSTAVITEV </a:t>
            </a:r>
            <a:r>
              <a:rPr lang="sl-SI" b="1" dirty="0" smtClean="0">
                <a:solidFill>
                  <a:srgbClr val="FFC000"/>
                </a:solidFill>
              </a:rPr>
              <a:t>SPORTDISCUS-a</a:t>
            </a:r>
            <a:r>
              <a:rPr lang="sl-SI" b="1" dirty="0">
                <a:solidFill>
                  <a:srgbClr val="FFC000"/>
                </a:solidFill>
              </a:rPr>
              <a:t> </a:t>
            </a:r>
            <a:r>
              <a:rPr lang="sl-SI" b="1" dirty="0" smtClean="0">
                <a:solidFill>
                  <a:srgbClr val="FFC000"/>
                </a:solidFill>
              </a:rPr>
              <a:t>IN ISKANJA PO NJEM</a:t>
            </a:r>
            <a:br>
              <a:rPr lang="sl-SI" b="1" dirty="0" smtClean="0">
                <a:solidFill>
                  <a:srgbClr val="FFC000"/>
                </a:solidFill>
              </a:rPr>
            </a:br>
            <a:r>
              <a:rPr lang="sl-SI" b="1" dirty="0">
                <a:solidFill>
                  <a:srgbClr val="FFC000"/>
                </a:solidFill>
              </a:rPr>
              <a:t/>
            </a:r>
            <a:br>
              <a:rPr lang="sl-SI" b="1" dirty="0">
                <a:solidFill>
                  <a:srgbClr val="FFC000"/>
                </a:solidFill>
              </a:rPr>
            </a:br>
            <a:r>
              <a:rPr lang="sl-SI" sz="3600" b="1" dirty="0" smtClean="0">
                <a:solidFill>
                  <a:srgbClr val="0070C0"/>
                </a:solidFill>
              </a:rPr>
              <a:t>Kliknite </a:t>
            </a:r>
            <a:r>
              <a:rPr lang="sl-SI" sz="3600" b="1" dirty="0">
                <a:solidFill>
                  <a:srgbClr val="0070C0"/>
                </a:solidFill>
              </a:rPr>
              <a:t>na </a:t>
            </a:r>
            <a:r>
              <a:rPr lang="sl-SI" sz="3600" b="1" dirty="0" err="1" smtClean="0">
                <a:solidFill>
                  <a:srgbClr val="0070C0"/>
                </a:solidFill>
              </a:rPr>
              <a:t>diaprojekcijo</a:t>
            </a:r>
            <a:r>
              <a:rPr lang="sl-SI" sz="3600" b="1" dirty="0" smtClean="0">
                <a:solidFill>
                  <a:srgbClr val="0070C0"/>
                </a:solidFill>
              </a:rPr>
              <a:t> </a:t>
            </a:r>
            <a:r>
              <a:rPr lang="sl-SI" sz="3600" b="1" dirty="0">
                <a:solidFill>
                  <a:srgbClr val="0070C0"/>
                </a:solidFill>
              </a:rPr>
              <a:t>desno </a:t>
            </a:r>
            <a:r>
              <a:rPr lang="sl-SI" sz="3600" b="1" dirty="0" smtClean="0">
                <a:solidFill>
                  <a:srgbClr val="0070C0"/>
                </a:solidFill>
              </a:rPr>
              <a:t>spodaj</a:t>
            </a:r>
            <a:br>
              <a:rPr lang="sl-SI" sz="3600" b="1" dirty="0" smtClean="0">
                <a:solidFill>
                  <a:srgbClr val="0070C0"/>
                </a:solidFill>
              </a:rPr>
            </a:br>
            <a:r>
              <a:rPr lang="sl-SI" sz="3600" b="1" dirty="0">
                <a:solidFill>
                  <a:srgbClr val="0070C0"/>
                </a:solidFill>
              </a:rPr>
              <a:t/>
            </a:r>
            <a:br>
              <a:rPr lang="sl-SI" sz="3600" b="1" dirty="0">
                <a:solidFill>
                  <a:srgbClr val="0070C0"/>
                </a:solidFill>
              </a:rPr>
            </a:br>
            <a:r>
              <a:rPr lang="sl-SI" b="1" dirty="0">
                <a:solidFill>
                  <a:srgbClr val="FFC000"/>
                </a:solidFill>
              </a:rPr>
              <a:t/>
            </a:r>
            <a:br>
              <a:rPr lang="sl-SI" b="1" dirty="0">
                <a:solidFill>
                  <a:srgbClr val="FFC000"/>
                </a:solidFill>
              </a:rPr>
            </a:br>
            <a:endParaRPr lang="sl-SI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Iskalno okno </a:t>
            </a:r>
            <a:r>
              <a:rPr lang="sl-SI" sz="3600" b="1" u="sng" dirty="0" smtClean="0">
                <a:solidFill>
                  <a:srgbClr val="FFC000"/>
                </a:solidFill>
              </a:rPr>
              <a:t>osnovnega iskanja (prostega iskanja – neomejeno na iskalna polja)</a:t>
            </a:r>
            <a:endParaRPr lang="sl-SI" sz="3600" b="1" u="sng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5270"/>
          <a:stretch>
            <a:fillRect/>
          </a:stretch>
        </p:blipFill>
        <p:spPr>
          <a:xfrm>
            <a:off x="422992" y="1600200"/>
            <a:ext cx="7970837" cy="5257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04" y="3144837"/>
            <a:ext cx="908050" cy="284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1907704" y="2708920"/>
            <a:ext cx="2880320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6084168" y="2427275"/>
            <a:ext cx="27454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V iskalno okno vpisujemo besede (doping), številke (2009) itd. GLEJ naslednja prosojnica</a:t>
            </a:r>
            <a:endParaRPr lang="sl-SI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36" y="2618008"/>
            <a:ext cx="10064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13775" r="21403" b="23565"/>
          <a:stretch/>
        </p:blipFill>
        <p:spPr bwMode="auto">
          <a:xfrm>
            <a:off x="467544" y="260648"/>
            <a:ext cx="8780107" cy="611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a 3"/>
          <p:cNvSpPr/>
          <p:nvPr/>
        </p:nvSpPr>
        <p:spPr>
          <a:xfrm>
            <a:off x="683568" y="1196752"/>
            <a:ext cx="1080120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3419872" y="3140968"/>
            <a:ext cx="720080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6444208" y="2492896"/>
            <a:ext cx="79208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9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Primer </a:t>
            </a:r>
            <a:r>
              <a:rPr lang="en-US" sz="3600" b="1" dirty="0" err="1" smtClean="0">
                <a:solidFill>
                  <a:srgbClr val="FFC000"/>
                </a:solidFill>
              </a:rPr>
              <a:t>iskanja</a:t>
            </a:r>
            <a:r>
              <a:rPr lang="sl-SI" sz="3600" b="1" dirty="0" smtClean="0">
                <a:solidFill>
                  <a:srgbClr val="FFC000"/>
                </a:solidFill>
              </a:rPr>
              <a:t> v osnovnem načinu z uporabo Boolovih operatorjev (</a:t>
            </a:r>
            <a:r>
              <a:rPr lang="sl-SI" sz="3600" b="1" dirty="0" err="1" smtClean="0">
                <a:solidFill>
                  <a:srgbClr val="FFC000"/>
                </a:solidFill>
              </a:rPr>
              <a:t>and</a:t>
            </a:r>
            <a:r>
              <a:rPr lang="sl-SI" sz="3600" b="1" dirty="0" smtClean="0">
                <a:solidFill>
                  <a:srgbClr val="FFC000"/>
                </a:solidFill>
              </a:rPr>
              <a:t>, or, not)</a:t>
            </a:r>
            <a:r>
              <a:rPr lang="sl-SI" sz="3600" b="1" dirty="0">
                <a:solidFill>
                  <a:srgbClr val="FFC000"/>
                </a:solidFill>
              </a:rPr>
              <a:t>:</a:t>
            </a:r>
            <a:r>
              <a:rPr lang="en-US" sz="3600" b="1" dirty="0" smtClean="0">
                <a:solidFill>
                  <a:srgbClr val="FFC000"/>
                </a:solidFill>
              </a:rPr>
              <a:t> track and field and training</a:t>
            </a:r>
            <a:endParaRPr lang="sl-SI" sz="3600" b="1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9208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05820"/>
            <a:ext cx="24018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76" y="4365104"/>
            <a:ext cx="32623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69" y="6165304"/>
            <a:ext cx="17557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8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Napredno iskanje (iskanje po določenih poljih zapisa – avtor, letnica, ključna beseda)</a:t>
            </a:r>
            <a:endParaRPr lang="sl-SI" sz="3600" b="1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5" y="1556792"/>
            <a:ext cx="799254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68" y="3645024"/>
            <a:ext cx="1008112" cy="28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20" y="2955142"/>
            <a:ext cx="20542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57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Iz spustnega seznama izberemo kategorijo, po kateri bomo omejili iskanje</a:t>
            </a:r>
            <a:endParaRPr lang="sl-SI" sz="3600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30" y="1600200"/>
            <a:ext cx="6714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13" y="2780928"/>
            <a:ext cx="241458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Primer iskanja z izborom iz spustnega seznama</a:t>
            </a:r>
            <a:endParaRPr lang="sl-SI" sz="3600" b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18750" r="31199" b="21844"/>
          <a:stretch/>
        </p:blipFill>
        <p:spPr bwMode="auto">
          <a:xfrm>
            <a:off x="467544" y="1054530"/>
            <a:ext cx="7613780" cy="57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jeni pravokotnik 3"/>
          <p:cNvSpPr/>
          <p:nvPr/>
        </p:nvSpPr>
        <p:spPr>
          <a:xfrm>
            <a:off x="3275856" y="1340768"/>
            <a:ext cx="2520280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Zaobljeni pravokotnik 4"/>
          <p:cNvSpPr/>
          <p:nvPr/>
        </p:nvSpPr>
        <p:spPr>
          <a:xfrm>
            <a:off x="755576" y="1340768"/>
            <a:ext cx="158417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3439884" y="5521776"/>
            <a:ext cx="648072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7164288" y="4725144"/>
            <a:ext cx="720080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6660232" y="5157192"/>
            <a:ext cx="86409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23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Iskanje z omejitvami (polni tekst, jezik, tip dokumenta)</a:t>
            </a:r>
            <a:endParaRPr lang="sl-SI" sz="3600" b="1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060787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28" y="3861048"/>
            <a:ext cx="14636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04" y="5517232"/>
            <a:ext cx="29019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41379"/>
            <a:ext cx="1390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8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Iskanje s pomočjo tezavra</a:t>
            </a:r>
            <a:br>
              <a:rPr lang="sl-SI" sz="3600" b="1" dirty="0" smtClean="0">
                <a:solidFill>
                  <a:srgbClr val="FFC000"/>
                </a:solidFill>
              </a:rPr>
            </a:br>
            <a:r>
              <a:rPr lang="sl-SI" sz="3600" b="1" dirty="0" smtClean="0">
                <a:solidFill>
                  <a:srgbClr val="FFC000"/>
                </a:solidFill>
              </a:rPr>
              <a:t>(seznama </a:t>
            </a:r>
            <a:r>
              <a:rPr lang="sl-SI" sz="3600" b="1" dirty="0" err="1" smtClean="0">
                <a:solidFill>
                  <a:srgbClr val="FFC000"/>
                </a:solidFill>
              </a:rPr>
              <a:t>gesl</a:t>
            </a:r>
            <a:r>
              <a:rPr lang="sl-SI" sz="3600" b="1" dirty="0" smtClean="0">
                <a:solidFill>
                  <a:srgbClr val="FFC000"/>
                </a:solidFill>
              </a:rPr>
              <a:t>)</a:t>
            </a:r>
            <a:endParaRPr lang="sl-SI" sz="3600" b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 r="35179" b="34914"/>
          <a:stretch/>
        </p:blipFill>
        <p:spPr bwMode="auto">
          <a:xfrm>
            <a:off x="755576" y="1271016"/>
            <a:ext cx="7903029" cy="534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jeni pravokotnik 3"/>
          <p:cNvSpPr/>
          <p:nvPr/>
        </p:nvSpPr>
        <p:spPr>
          <a:xfrm>
            <a:off x="2627784" y="1340768"/>
            <a:ext cx="1584176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Zaobljeni pravokotnik 4"/>
          <p:cNvSpPr/>
          <p:nvPr/>
        </p:nvSpPr>
        <p:spPr>
          <a:xfrm>
            <a:off x="1115616" y="3429000"/>
            <a:ext cx="4680520" cy="1008112"/>
          </a:xfrm>
          <a:prstGeom prst="roundRect">
            <a:avLst/>
          </a:prstGeom>
          <a:noFill/>
          <a:ln w="38100">
            <a:solidFill>
              <a:srgbClr val="E51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i pravokotnik 5"/>
          <p:cNvSpPr/>
          <p:nvPr/>
        </p:nvSpPr>
        <p:spPr>
          <a:xfrm>
            <a:off x="1043608" y="4797152"/>
            <a:ext cx="5544616" cy="1818252"/>
          </a:xfrm>
          <a:prstGeom prst="roundRect">
            <a:avLst/>
          </a:prstGeom>
          <a:noFill/>
          <a:ln w="38100">
            <a:solidFill>
              <a:srgbClr val="E51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986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520280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Odjava iz baze</a:t>
            </a:r>
            <a:br>
              <a:rPr lang="sl-SI" sz="3600" b="1" dirty="0" smtClean="0">
                <a:solidFill>
                  <a:srgbClr val="FFC000"/>
                </a:solidFill>
              </a:rPr>
            </a:br>
            <a:r>
              <a:rPr lang="sl-SI" sz="3600" dirty="0">
                <a:latin typeface="Calibri" pitchFamily="34" charset="0"/>
              </a:rPr>
              <a:t>Po uporabi se je potrebno </a:t>
            </a:r>
            <a:r>
              <a:rPr lang="sl-SI" sz="3600" u="sng" dirty="0">
                <a:latin typeface="Calibri" pitchFamily="34" charset="0"/>
              </a:rPr>
              <a:t>obvezno odjaviti </a:t>
            </a:r>
            <a:r>
              <a:rPr lang="sl-SI" sz="3600" dirty="0">
                <a:latin typeface="Calibri" pitchFamily="34" charset="0"/>
              </a:rPr>
              <a:t>(desno zgoraj rubrika “Izhod”), saj na enkrat lahko iščejo 4 osebe. </a:t>
            </a:r>
            <a:br>
              <a:rPr lang="sl-SI" sz="3600" dirty="0">
                <a:latin typeface="Calibri" pitchFamily="34" charset="0"/>
              </a:rPr>
            </a:br>
            <a:endParaRPr lang="sl-SI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4668"/>
            <a:ext cx="7632848" cy="370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a 3"/>
          <p:cNvSpPr/>
          <p:nvPr/>
        </p:nvSpPr>
        <p:spPr>
          <a:xfrm>
            <a:off x="7236296" y="3429000"/>
            <a:ext cx="864096" cy="3600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24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440159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Prijavno okno</a:t>
            </a:r>
            <a:endParaRPr lang="sl-SI" sz="3600" b="1" dirty="0">
              <a:solidFill>
                <a:srgbClr val="FFC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412776"/>
            <a:ext cx="712628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2719256" y="2708920"/>
            <a:ext cx="179940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79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Izberemo EBSCHOST..</a:t>
            </a:r>
            <a:endParaRPr lang="sl-SI" sz="3600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631852"/>
            <a:ext cx="7200000" cy="446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a 3"/>
          <p:cNvSpPr/>
          <p:nvPr/>
        </p:nvSpPr>
        <p:spPr>
          <a:xfrm>
            <a:off x="1691680" y="3212976"/>
            <a:ext cx="86409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59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Izbor baze </a:t>
            </a:r>
            <a:r>
              <a:rPr lang="sl-SI" sz="3600" b="1" dirty="0" err="1" smtClean="0">
                <a:solidFill>
                  <a:srgbClr val="FFC000"/>
                </a:solidFill>
              </a:rPr>
              <a:t>Sportdiscus</a:t>
            </a:r>
            <a:r>
              <a:rPr lang="sl-SI" sz="3600" b="1" dirty="0" smtClean="0">
                <a:solidFill>
                  <a:srgbClr val="FFC000"/>
                </a:solidFill>
              </a:rPr>
              <a:t> iz seznama </a:t>
            </a:r>
            <a:endParaRPr lang="sl-SI" sz="36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4" y="1600200"/>
            <a:ext cx="78434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a 3"/>
          <p:cNvSpPr/>
          <p:nvPr/>
        </p:nvSpPr>
        <p:spPr>
          <a:xfrm>
            <a:off x="971600" y="3933056"/>
            <a:ext cx="22322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0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Dostop do abecednega seznama revij</a:t>
            </a:r>
            <a:endParaRPr lang="sl-SI" sz="3600" b="1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2777"/>
            <a:ext cx="8229600" cy="4265124"/>
          </a:xfrm>
          <a:noFill/>
        </p:spPr>
      </p:pic>
      <p:sp>
        <p:nvSpPr>
          <p:cNvPr id="5" name="Zaobljeni pravokotnik 4"/>
          <p:cNvSpPr/>
          <p:nvPr/>
        </p:nvSpPr>
        <p:spPr>
          <a:xfrm>
            <a:off x="1043608" y="4509120"/>
            <a:ext cx="936104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6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Abecedni seznam revij</a:t>
            </a:r>
            <a:endParaRPr lang="sl-SI" sz="3600" b="1" dirty="0">
              <a:solidFill>
                <a:srgbClr val="FFC000"/>
              </a:solidFill>
            </a:endParaRPr>
          </a:p>
        </p:txBody>
      </p:sp>
      <p:pic>
        <p:nvPicPr>
          <p:cNvPr id="27649" name="Picture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526381"/>
            <a:ext cx="6034617" cy="4525963"/>
          </a:xfrm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835696" y="4653136"/>
            <a:ext cx="4392612" cy="8636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7652" name="Oval 8"/>
          <p:cNvSpPr>
            <a:spLocks noChangeArrowheads="1"/>
          </p:cNvSpPr>
          <p:nvPr/>
        </p:nvSpPr>
        <p:spPr bwMode="auto">
          <a:xfrm>
            <a:off x="2352669" y="4005263"/>
            <a:ext cx="3889375" cy="4318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" name="Elipsa 2"/>
          <p:cNvSpPr/>
          <p:nvPr/>
        </p:nvSpPr>
        <p:spPr>
          <a:xfrm>
            <a:off x="2051720" y="2276872"/>
            <a:ext cx="93610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3994299" y="1907910"/>
            <a:ext cx="27454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Do seznama pa lahko pridete tudi s klikom na označeno okno</a:t>
            </a:r>
            <a:endParaRPr lang="sl-SI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28502"/>
            <a:ext cx="10064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2765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Podatki o genu</a:t>
            </a:r>
            <a:endParaRPr lang="sl-SI" sz="3600" b="1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965854"/>
            <a:ext cx="8229600" cy="449353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Elipsa 4"/>
          <p:cNvSpPr/>
          <p:nvPr/>
        </p:nvSpPr>
        <p:spPr>
          <a:xfrm>
            <a:off x="1835696" y="4077072"/>
            <a:ext cx="1008112" cy="427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2843808" y="3861048"/>
            <a:ext cx="27454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S klikom pridete do navodil po vseh vrstah iskanja (GLEJ naslednjo prosojnico)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303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Priročnik z navodili za iskanje</a:t>
            </a:r>
            <a:endParaRPr lang="sl-SI" sz="3600" b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39094" r="9112" b="11137"/>
          <a:stretch/>
        </p:blipFill>
        <p:spPr bwMode="auto">
          <a:xfrm>
            <a:off x="685800" y="1196752"/>
            <a:ext cx="7643800" cy="459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685800" y="5229200"/>
            <a:ext cx="1581944" cy="561459"/>
          </a:xfrm>
          <a:prstGeom prst="roundRect">
            <a:avLst/>
          </a:prstGeom>
          <a:noFill/>
          <a:ln w="63500">
            <a:solidFill>
              <a:srgbClr val="E51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15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Načini iskanja po bazi</a:t>
            </a:r>
            <a:endParaRPr lang="sl-SI" sz="3600" b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Poleg že prej omenjenega načina iskanja (po naslovih revij), je možnih več načinov iskanja. V nadaljevanju bomo prikazali le nekatere možnosti.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81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184</Words>
  <Application>Microsoft Office PowerPoint</Application>
  <PresentationFormat>Diaprojekcija na zaslonu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Officeova tema</vt:lpstr>
      <vt:lpstr>    KRATKA PREDSTAVITEV SPORTDISCUS-a IN ISKANJA PO NJEM  Kliknite na diaprojekcijo desno spodaj   </vt:lpstr>
      <vt:lpstr>Prijavno okno</vt:lpstr>
      <vt:lpstr>Izberemo EBSCHOST..</vt:lpstr>
      <vt:lpstr>Izbor baze Sportdiscus iz seznama </vt:lpstr>
      <vt:lpstr>Dostop do abecednega seznama revij</vt:lpstr>
      <vt:lpstr>Abecedni seznam revij</vt:lpstr>
      <vt:lpstr>Podatki o genu</vt:lpstr>
      <vt:lpstr>Priročnik z navodili za iskanje</vt:lpstr>
      <vt:lpstr>Načini iskanja po bazi</vt:lpstr>
      <vt:lpstr>Iskalno okno osnovnega iskanja (prostega iskanja – neomejeno na iskalna polja)</vt:lpstr>
      <vt:lpstr>PowerPointova predstavitev</vt:lpstr>
      <vt:lpstr>Primer iskanja v osnovnem načinu z uporabo Boolovih operatorjev (and, or, not): track and field and training</vt:lpstr>
      <vt:lpstr>Napredno iskanje (iskanje po določenih poljih zapisa – avtor, letnica, ključna beseda)</vt:lpstr>
      <vt:lpstr>Iz spustnega seznama izberemo kategorijo, po kateri bomo omejili iskanje</vt:lpstr>
      <vt:lpstr>Primer iskanja z izborom iz spustnega seznama</vt:lpstr>
      <vt:lpstr>Iskanje z omejitvami (polni tekst, jezik, tip dokumenta)</vt:lpstr>
      <vt:lpstr>Iskanje s pomočjo tezavra (seznama gesl)</vt:lpstr>
      <vt:lpstr>Odjava iz baze Po uporabi se je potrebno obvezno odjaviti (desno zgoraj rubrika “Izhod”), saj na enkrat lahko iščejo 4 osebe.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Grčar, Andreja</dc:creator>
  <cp:lastModifiedBy>Grčar, Andreja</cp:lastModifiedBy>
  <cp:revision>49</cp:revision>
  <dcterms:created xsi:type="dcterms:W3CDTF">2011-09-01T06:25:42Z</dcterms:created>
  <dcterms:modified xsi:type="dcterms:W3CDTF">2013-01-23T16:57:16Z</dcterms:modified>
</cp:coreProperties>
</file>