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4"/>
  </p:sldMasterIdLst>
  <p:sldIdLst>
    <p:sldId id="300" r:id="rId5"/>
    <p:sldId id="308" r:id="rId6"/>
    <p:sldId id="326" r:id="rId7"/>
    <p:sldId id="310" r:id="rId8"/>
    <p:sldId id="330" r:id="rId9"/>
    <p:sldId id="329" r:id="rId10"/>
    <p:sldId id="332" r:id="rId11"/>
    <p:sldId id="335" r:id="rId12"/>
    <p:sldId id="328" r:id="rId13"/>
    <p:sldId id="340" r:id="rId14"/>
    <p:sldId id="331" r:id="rId15"/>
    <p:sldId id="333" r:id="rId16"/>
    <p:sldId id="347" r:id="rId17"/>
    <p:sldId id="348" r:id="rId18"/>
    <p:sldId id="334" r:id="rId19"/>
    <p:sldId id="342" r:id="rId20"/>
    <p:sldId id="339" r:id="rId21"/>
    <p:sldId id="351" r:id="rId22"/>
    <p:sldId id="336" r:id="rId23"/>
    <p:sldId id="341" r:id="rId24"/>
    <p:sldId id="337" r:id="rId25"/>
    <p:sldId id="350" r:id="rId26"/>
    <p:sldId id="349" r:id="rId27"/>
    <p:sldId id="338" r:id="rId28"/>
  </p:sldIdLst>
  <p:sldSz cx="9144000" cy="6858000" type="screen4x3"/>
  <p:notesSz cx="6735763" cy="9866313"/>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20"/>
    <p:restoredTop sz="96095" autoAdjust="0"/>
  </p:normalViewPr>
  <p:slideViewPr>
    <p:cSldViewPr>
      <p:cViewPr varScale="1">
        <p:scale>
          <a:sx n="108" d="100"/>
          <a:sy n="108" d="100"/>
        </p:scale>
        <p:origin x="2394"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143000" y="1122363"/>
            <a:ext cx="6858000" cy="2387600"/>
          </a:xfrm>
        </p:spPr>
        <p:txBody>
          <a:bodyPr anchor="b"/>
          <a:lstStyle>
            <a:lvl1pPr algn="ctr">
              <a:defRPr sz="4500"/>
            </a:lvl1pPr>
          </a:lstStyle>
          <a:p>
            <a:r>
              <a:rPr lang="sl-SI"/>
              <a:t>Uredite slog naslova matrice</a:t>
            </a:r>
          </a:p>
        </p:txBody>
      </p:sp>
      <p:sp>
        <p:nvSpPr>
          <p:cNvPr id="3" name="Podnaslov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l-SI"/>
              <a:t>Kliknite, da uredite slog podnaslova matrice</a:t>
            </a:r>
          </a:p>
        </p:txBody>
      </p:sp>
      <p:sp>
        <p:nvSpPr>
          <p:cNvPr id="4" name="Označba mesta datuma 3"/>
          <p:cNvSpPr>
            <a:spLocks noGrp="1"/>
          </p:cNvSpPr>
          <p:nvPr>
            <p:ph type="dt" sz="half" idx="10"/>
          </p:nvPr>
        </p:nvSpPr>
        <p:spPr/>
        <p:txBody>
          <a:bodyPr/>
          <a:lstStyle/>
          <a:p>
            <a:fld id="{451531D3-A486-4606-B5D6-72753DA0C274}" type="datetimeFigureOut">
              <a:rPr lang="sl-SI" smtClean="0"/>
              <a:t>11.04.2024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2793661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451531D3-A486-4606-B5D6-72753DA0C274}" type="datetimeFigureOut">
              <a:rPr lang="sl-SI" smtClean="0"/>
              <a:t>11.04.2024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301973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43675" y="365125"/>
            <a:ext cx="1971675"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628650" y="365125"/>
            <a:ext cx="5800725"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451531D3-A486-4606-B5D6-72753DA0C274}" type="datetimeFigureOut">
              <a:rPr lang="sl-SI" smtClean="0"/>
              <a:t>11.04.2024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429375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451531D3-A486-4606-B5D6-72753DA0C274}" type="datetimeFigureOut">
              <a:rPr lang="sl-SI" smtClean="0"/>
              <a:t>11.04.2024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1324662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623888" y="1709739"/>
            <a:ext cx="7886700" cy="2852737"/>
          </a:xfrm>
        </p:spPr>
        <p:txBody>
          <a:bodyPr anchor="b"/>
          <a:lstStyle>
            <a:lvl1pPr>
              <a:defRPr sz="4500"/>
            </a:lvl1pPr>
          </a:lstStyle>
          <a:p>
            <a:r>
              <a:rPr lang="sl-SI"/>
              <a:t>Uredite slog naslova matrice</a:t>
            </a:r>
          </a:p>
        </p:txBody>
      </p:sp>
      <p:sp>
        <p:nvSpPr>
          <p:cNvPr id="3" name="Označba mesta besedila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451531D3-A486-4606-B5D6-72753DA0C274}" type="datetimeFigureOut">
              <a:rPr lang="sl-SI" smtClean="0"/>
              <a:t>11.04.2024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852789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628650" y="1825625"/>
            <a:ext cx="38862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4629150" y="1825625"/>
            <a:ext cx="38862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451531D3-A486-4606-B5D6-72753DA0C274}" type="datetimeFigureOut">
              <a:rPr lang="sl-SI" smtClean="0"/>
              <a:t>11.04.2024</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423328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29841" y="365126"/>
            <a:ext cx="7886700" cy="1325563"/>
          </a:xfrm>
        </p:spPr>
        <p:txBody>
          <a:bodyPr/>
          <a:lstStyle/>
          <a:p>
            <a:r>
              <a:rPr lang="sl-SI"/>
              <a:t>Uredite slog naslova matrice</a:t>
            </a:r>
          </a:p>
        </p:txBody>
      </p:sp>
      <p:sp>
        <p:nvSpPr>
          <p:cNvPr id="3" name="Označba mesta besedila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l-SI"/>
              <a:t>Uredite sloge besedila matrice</a:t>
            </a:r>
          </a:p>
        </p:txBody>
      </p:sp>
      <p:sp>
        <p:nvSpPr>
          <p:cNvPr id="4" name="Označba mesta vsebine 3"/>
          <p:cNvSpPr>
            <a:spLocks noGrp="1"/>
          </p:cNvSpPr>
          <p:nvPr>
            <p:ph sz="half" idx="2"/>
          </p:nvPr>
        </p:nvSpPr>
        <p:spPr>
          <a:xfrm>
            <a:off x="629842" y="2505075"/>
            <a:ext cx="3868340"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l-SI"/>
              <a:t>Uredite sloge besedila matrice</a:t>
            </a:r>
          </a:p>
        </p:txBody>
      </p:sp>
      <p:sp>
        <p:nvSpPr>
          <p:cNvPr id="6" name="Označba mesta vsebine 5"/>
          <p:cNvSpPr>
            <a:spLocks noGrp="1"/>
          </p:cNvSpPr>
          <p:nvPr>
            <p:ph sz="quarter" idx="4"/>
          </p:nvPr>
        </p:nvSpPr>
        <p:spPr>
          <a:xfrm>
            <a:off x="4629150" y="2505075"/>
            <a:ext cx="3887391"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451531D3-A486-4606-B5D6-72753DA0C274}" type="datetimeFigureOut">
              <a:rPr lang="sl-SI" smtClean="0"/>
              <a:t>11.04.2024</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4234735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451531D3-A486-4606-B5D6-72753DA0C274}" type="datetimeFigureOut">
              <a:rPr lang="sl-SI" smtClean="0"/>
              <a:t>11.04.2024</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2378897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451531D3-A486-4606-B5D6-72753DA0C274}" type="datetimeFigureOut">
              <a:rPr lang="sl-SI" smtClean="0"/>
              <a:t>11.04.2024</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1197186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629841" y="457200"/>
            <a:ext cx="2949178" cy="1600200"/>
          </a:xfrm>
        </p:spPr>
        <p:txBody>
          <a:bodyPr anchor="b"/>
          <a:lstStyle>
            <a:lvl1pPr>
              <a:defRPr sz="2400"/>
            </a:lvl1pPr>
          </a:lstStyle>
          <a:p>
            <a:r>
              <a:rPr lang="sl-SI"/>
              <a:t>Uredite slog naslova matrice</a:t>
            </a:r>
          </a:p>
        </p:txBody>
      </p:sp>
      <p:sp>
        <p:nvSpPr>
          <p:cNvPr id="3" name="Označba mesta vsebine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l-SI"/>
              <a:t>Uredite sloge besedila matrice</a:t>
            </a:r>
          </a:p>
        </p:txBody>
      </p:sp>
      <p:sp>
        <p:nvSpPr>
          <p:cNvPr id="5" name="Označba mesta datuma 4"/>
          <p:cNvSpPr>
            <a:spLocks noGrp="1"/>
          </p:cNvSpPr>
          <p:nvPr>
            <p:ph type="dt" sz="half" idx="10"/>
          </p:nvPr>
        </p:nvSpPr>
        <p:spPr/>
        <p:txBody>
          <a:bodyPr/>
          <a:lstStyle/>
          <a:p>
            <a:fld id="{451531D3-A486-4606-B5D6-72753DA0C274}" type="datetimeFigureOut">
              <a:rPr lang="sl-SI" smtClean="0"/>
              <a:t>11.04.2024</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2154533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29841" y="457200"/>
            <a:ext cx="2949178" cy="1600200"/>
          </a:xfrm>
        </p:spPr>
        <p:txBody>
          <a:bodyPr anchor="b"/>
          <a:lstStyle>
            <a:lvl1pPr>
              <a:defRPr sz="2400"/>
            </a:lvl1pPr>
          </a:lstStyle>
          <a:p>
            <a:r>
              <a:rPr lang="sl-SI"/>
              <a:t>Uredite slog naslova matrice</a:t>
            </a:r>
          </a:p>
        </p:txBody>
      </p:sp>
      <p:sp>
        <p:nvSpPr>
          <p:cNvPr id="3" name="Označba mesta slik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sl-SI"/>
          </a:p>
        </p:txBody>
      </p:sp>
      <p:sp>
        <p:nvSpPr>
          <p:cNvPr id="4" name="Označba mesta besedila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l-SI"/>
              <a:t>Uredite sloge besedila matrice</a:t>
            </a:r>
          </a:p>
        </p:txBody>
      </p:sp>
      <p:sp>
        <p:nvSpPr>
          <p:cNvPr id="5" name="Označba mesta datuma 4"/>
          <p:cNvSpPr>
            <a:spLocks noGrp="1"/>
          </p:cNvSpPr>
          <p:nvPr>
            <p:ph type="dt" sz="half" idx="10"/>
          </p:nvPr>
        </p:nvSpPr>
        <p:spPr/>
        <p:txBody>
          <a:bodyPr/>
          <a:lstStyle/>
          <a:p>
            <a:fld id="{451531D3-A486-4606-B5D6-72753DA0C274}" type="datetimeFigureOut">
              <a:rPr lang="sl-SI" smtClean="0"/>
              <a:t>11.04.2024</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12F81FAB-2DBB-4827-BD62-7D1C35F27568}" type="slidenum">
              <a:rPr lang="sl-SI" smtClean="0"/>
              <a:t>‹#›</a:t>
            </a:fld>
            <a:endParaRPr lang="sl-SI"/>
          </a:p>
        </p:txBody>
      </p:sp>
    </p:spTree>
    <p:extLst>
      <p:ext uri="{BB962C8B-B14F-4D97-AF65-F5344CB8AC3E}">
        <p14:creationId xmlns:p14="http://schemas.microsoft.com/office/powerpoint/2010/main" val="319566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51531D3-A486-4606-B5D6-72753DA0C274}" type="datetimeFigureOut">
              <a:rPr lang="sl-SI" smtClean="0"/>
              <a:t>11.04.2024</a:t>
            </a:fld>
            <a:endParaRPr lang="sl-SI"/>
          </a:p>
        </p:txBody>
      </p:sp>
      <p:sp>
        <p:nvSpPr>
          <p:cNvPr id="5" name="Označba mesta no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2F81FAB-2DBB-4827-BD62-7D1C35F27568}" type="slidenum">
              <a:rPr lang="sl-SI" smtClean="0"/>
              <a:t>‹#›</a:t>
            </a:fld>
            <a:endParaRPr lang="sl-SI"/>
          </a:p>
        </p:txBody>
      </p:sp>
    </p:spTree>
    <p:extLst>
      <p:ext uri="{BB962C8B-B14F-4D97-AF65-F5344CB8AC3E}">
        <p14:creationId xmlns:p14="http://schemas.microsoft.com/office/powerpoint/2010/main" val="4256181990"/>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l-S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fsp.uni-lj.si/studij/dr-3-stopnja/kineziologija/razpisana-raziskovalna-podrocja/" TargetMode="External"/><Relationship Id="rId2" Type="http://schemas.openxmlformats.org/officeDocument/2006/relationships/hyperlink" Target="https://www.fsp.uni-lj.si/studij/dr-3-stopnja/kineziologija/" TargetMode="Externa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portal.evs.gov.si/prijava/"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uni-lj.si/studij/prijavno-sprejemni-postopki/kandidati-s-tujimi-listinami-visokosolski-dr" TargetMode="Externa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hyperlink" Target="https://www.uni-lj.si/doktorska_sola/" TargetMode="External"/><Relationship Id="rId2" Type="http://schemas.openxmlformats.org/officeDocument/2006/relationships/hyperlink" Target="mailto:ursula.bajzelj@fsp.uni-lj.si" TargetMode="Externa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br>
              <a:rPr lang="sl-SI" sz="1800" dirty="0">
                <a:solidFill>
                  <a:schemeClr val="accent5"/>
                </a:solidFill>
              </a:rPr>
            </a:br>
            <a:endParaRPr lang="sl-SI" sz="1800" dirty="0">
              <a:solidFill>
                <a:schemeClr val="accent5"/>
              </a:solidFill>
            </a:endParaRPr>
          </a:p>
        </p:txBody>
      </p:sp>
      <p:sp>
        <p:nvSpPr>
          <p:cNvPr id="7" name="Rectangle 3"/>
          <p:cNvSpPr>
            <a:spLocks noGrp="1" noChangeArrowheads="1"/>
          </p:cNvSpPr>
          <p:nvPr>
            <p:ph sz="half" idx="1"/>
          </p:nvPr>
        </p:nvSpPr>
        <p:spPr>
          <a:xfrm>
            <a:off x="883338" y="2348880"/>
            <a:ext cx="7344816" cy="2016224"/>
          </a:xfrm>
          <a:prstGeom prst="rect">
            <a:avLst/>
          </a:prstGeom>
          <a:solidFill>
            <a:schemeClr val="accent4"/>
          </a:solidFill>
        </p:spPr>
        <p:txBody>
          <a:bodyPr>
            <a:normAutofit/>
          </a:bodyPr>
          <a:lstStyle/>
          <a:p>
            <a:endParaRPr kumimoji="0" lang="sl-SI" i="1" dirty="0">
              <a:solidFill>
                <a:schemeClr val="tx2"/>
              </a:solidFill>
            </a:endParaRPr>
          </a:p>
          <a:p>
            <a:pPr lvl="2" algn="ctr">
              <a:buFont typeface="Monotype Sorts" pitchFamily="2" charset="2"/>
              <a:buNone/>
            </a:pPr>
            <a:endParaRPr kumimoji="0" lang="sl-SI" sz="3400" b="1" i="1" dirty="0">
              <a:solidFill>
                <a:schemeClr val="tx2"/>
              </a:solidFill>
            </a:endParaRPr>
          </a:p>
          <a:p>
            <a:pPr lvl="2" algn="ctr">
              <a:buNone/>
            </a:pPr>
            <a:r>
              <a:rPr lang="sl-SI" sz="3400" b="1" i="1" dirty="0">
                <a:latin typeface="Arial" panose="020B0604020202020204" pitchFamily="34" charset="0"/>
                <a:cs typeface="Arial" panose="020B0604020202020204" pitchFamily="34" charset="0"/>
              </a:rPr>
              <a:t>Doktorski študijski program </a:t>
            </a:r>
            <a:r>
              <a:rPr lang="sl-SI" sz="3400" b="1" i="1" dirty="0" err="1">
                <a:latin typeface="Arial" panose="020B0604020202020204" pitchFamily="34" charset="0"/>
                <a:cs typeface="Arial" panose="020B0604020202020204" pitchFamily="34" charset="0"/>
              </a:rPr>
              <a:t>Kineziologija</a:t>
            </a:r>
            <a:endParaRPr lang="sl-SI" sz="3400" b="1" i="1" dirty="0">
              <a:latin typeface="Arial" panose="020B0604020202020204" pitchFamily="34" charset="0"/>
              <a:cs typeface="Arial" panose="020B0604020202020204" pitchFamily="34" charset="0"/>
            </a:endParaRPr>
          </a:p>
          <a:p>
            <a:pPr lvl="2" algn="ctr">
              <a:buNone/>
            </a:pPr>
            <a:endParaRPr lang="sl-SI" sz="3400" b="1" i="1" dirty="0">
              <a:solidFill>
                <a:schemeClr val="tx2"/>
              </a:solidFill>
              <a:latin typeface="Arial" panose="020B0604020202020204" pitchFamily="34" charset="0"/>
              <a:cs typeface="Arial" panose="020B0604020202020204" pitchFamily="34" charset="0"/>
            </a:endParaRPr>
          </a:p>
          <a:p>
            <a:pPr lvl="2" algn="ctr">
              <a:buFont typeface="Monotype Sorts" pitchFamily="2" charset="2"/>
              <a:buNone/>
            </a:pPr>
            <a:endParaRPr kumimoji="0" lang="sl-SI" sz="3400" i="1" dirty="0">
              <a:solidFill>
                <a:schemeClr val="tx2"/>
              </a:solidFill>
            </a:endParaRPr>
          </a:p>
        </p:txBody>
      </p:sp>
      <p:pic>
        <p:nvPicPr>
          <p:cNvPr id="2" name="Slika 1">
            <a:extLst>
              <a:ext uri="{FF2B5EF4-FFF2-40B4-BE49-F238E27FC236}">
                <a16:creationId xmlns:a16="http://schemas.microsoft.com/office/drawing/2014/main" id="{C3635847-A1F3-46A1-BC42-34BF11210D42}"/>
              </a:ext>
            </a:extLst>
          </p:cNvPr>
          <p:cNvPicPr>
            <a:picLocks noChangeAspect="1"/>
          </p:cNvPicPr>
          <p:nvPr/>
        </p:nvPicPr>
        <p:blipFill>
          <a:blip r:embed="rId2"/>
          <a:stretch>
            <a:fillRect/>
          </a:stretch>
        </p:blipFill>
        <p:spPr>
          <a:xfrm>
            <a:off x="7236296" y="476672"/>
            <a:ext cx="1268078" cy="883997"/>
          </a:xfrm>
          <a:prstGeom prst="rect">
            <a:avLst/>
          </a:prstGeom>
        </p:spPr>
      </p:pic>
    </p:spTree>
    <p:extLst>
      <p:ext uri="{BB962C8B-B14F-4D97-AF65-F5344CB8AC3E}">
        <p14:creationId xmlns:p14="http://schemas.microsoft.com/office/powerpoint/2010/main" val="4025214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582960" y="2503687"/>
            <a:ext cx="7978080" cy="2308324"/>
          </a:xfrm>
          <a:prstGeom prst="rect">
            <a:avLst/>
          </a:prstGeom>
          <a:solidFill>
            <a:srgbClr val="FFC000"/>
          </a:solidFill>
        </p:spPr>
        <p:txBody>
          <a:bodyPr wrap="square">
            <a:spAutoFit/>
          </a:bodyPr>
          <a:lstStyle/>
          <a:p>
            <a:r>
              <a:rPr lang="sl-SI" sz="2400" b="1" u="sng" dirty="0">
                <a:latin typeface="Arial" panose="020B0604020202020204" pitchFamily="34" charset="0"/>
                <a:cs typeface="Arial" panose="020B0604020202020204" pitchFamily="34" charset="0"/>
              </a:rPr>
              <a:t>Izbor dopolnilnih vsebin</a:t>
            </a:r>
            <a:endParaRPr lang="sl-SI" sz="2400" b="1" dirty="0">
              <a:latin typeface="Arial" panose="020B0604020202020204" pitchFamily="34" charset="0"/>
              <a:cs typeface="Arial" panose="020B0604020202020204" pitchFamily="34" charset="0"/>
            </a:endParaRPr>
          </a:p>
          <a:p>
            <a:r>
              <a:rPr lang="sl-SI" sz="1200" b="1" dirty="0">
                <a:latin typeface="Arial" panose="020B0604020202020204" pitchFamily="34" charset="0"/>
                <a:cs typeface="Arial" panose="020B0604020202020204" pitchFamily="34" charset="0"/>
              </a:rPr>
              <a:t> </a:t>
            </a:r>
            <a:endParaRPr lang="sl-SI" sz="1200"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Znanstvena komunikacija (objavljanje v znanstvenih revijah; predstavitve raziskovalnih rezultatov na različnih dogodkih, …),</a:t>
            </a: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Udeležba na brezplačnih predavanjih na doktorski šoli,</a:t>
            </a: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Udeležba na znanstvenih konferencah,</a:t>
            </a: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Možnost različnih gostovanj v tujini (npr. prek Programa </a:t>
            </a:r>
            <a:r>
              <a:rPr lang="sl-SI" dirty="0" err="1">
                <a:latin typeface="Arial" panose="020B0604020202020204" pitchFamily="34" charset="0"/>
                <a:cs typeface="Arial" panose="020B0604020202020204" pitchFamily="34" charset="0"/>
              </a:rPr>
              <a:t>Erasmus</a:t>
            </a:r>
            <a:r>
              <a:rPr lang="sl-SI" dirty="0">
                <a:latin typeface="Arial" panose="020B0604020202020204" pitchFamily="34" charset="0"/>
                <a:cs typeface="Arial" panose="020B0604020202020204" pitchFamily="34" charset="0"/>
              </a:rPr>
              <a:t>+),</a:t>
            </a:r>
          </a:p>
          <a:p>
            <a:pPr marL="285750" indent="-285750" fontAlgn="base">
              <a:buFont typeface="Arial" panose="020B0604020202020204" pitchFamily="34" charset="0"/>
              <a:buChar char="•"/>
            </a:pPr>
            <a:r>
              <a:rPr lang="sl-SI" dirty="0">
                <a:latin typeface="inherit"/>
              </a:rPr>
              <a:t>…</a:t>
            </a:r>
          </a:p>
        </p:txBody>
      </p:sp>
      <p:pic>
        <p:nvPicPr>
          <p:cNvPr id="3" name="Slika 2">
            <a:extLst>
              <a:ext uri="{FF2B5EF4-FFF2-40B4-BE49-F238E27FC236}">
                <a16:creationId xmlns:a16="http://schemas.microsoft.com/office/drawing/2014/main" id="{515B1DD8-F5FD-4A7D-97F4-2D2E8DA82397}"/>
              </a:ext>
            </a:extLst>
          </p:cNvPr>
          <p:cNvPicPr>
            <a:picLocks noChangeAspect="1"/>
          </p:cNvPicPr>
          <p:nvPr/>
        </p:nvPicPr>
        <p:blipFill>
          <a:blip r:embed="rId2"/>
          <a:stretch>
            <a:fillRect/>
          </a:stretch>
        </p:blipFill>
        <p:spPr>
          <a:xfrm>
            <a:off x="7418722" y="647671"/>
            <a:ext cx="1268078" cy="883997"/>
          </a:xfrm>
          <a:prstGeom prst="rect">
            <a:avLst/>
          </a:prstGeom>
        </p:spPr>
      </p:pic>
    </p:spTree>
    <p:extLst>
      <p:ext uri="{BB962C8B-B14F-4D97-AF65-F5344CB8AC3E}">
        <p14:creationId xmlns:p14="http://schemas.microsoft.com/office/powerpoint/2010/main" val="2133142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solidFill>
                  <a:schemeClr val="tx2"/>
                </a:solidFill>
              </a:rPr>
              <a:t>Doktorski študijski program - Kineziologija</a:t>
            </a:r>
            <a:endParaRPr lang="sl-SI" sz="1800" dirty="0">
              <a:solidFill>
                <a:srgbClr val="FF3300"/>
              </a:solidFill>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251520" y="2276872"/>
            <a:ext cx="8640960" cy="3724096"/>
          </a:xfrm>
          <a:prstGeom prst="rect">
            <a:avLst/>
          </a:prstGeom>
          <a:solidFill>
            <a:srgbClr val="FFC000"/>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400" b="1" i="0" u="sng" strike="noStrike" kern="1200" cap="none" spc="0" normalizeH="0" baseline="0" noProof="0" dirty="0">
                <a:ln>
                  <a:noFill/>
                </a:ln>
                <a:solidFill>
                  <a:prstClr val="black"/>
                </a:solidFill>
                <a:effectLst/>
                <a:uLnTx/>
                <a:uFillTx/>
                <a:latin typeface="Calibri" panose="020F0502020204030204"/>
                <a:ea typeface="+mn-ea"/>
                <a:cs typeface="Arial" charset="0"/>
              </a:rPr>
              <a:t>Med študijem: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l-SI" sz="8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V času študija se od študenta pričakuje aktivno sodelovanje na domačih in mednarodnih znanstvenih in strokovnih konferencah.</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sl-SI" sz="8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a:p>
            <a:pPr marL="0" marR="0" lvl="0" indent="0" algn="just" defTabSz="914400" rtl="0" eaLnBrk="1" fontAlgn="auto" latinLnBrk="0" hangingPunct="1">
              <a:lnSpc>
                <a:spcPct val="100000"/>
              </a:lnSpc>
              <a:spcBef>
                <a:spcPts val="0"/>
              </a:spcBef>
              <a:spcAft>
                <a:spcPts val="0"/>
              </a:spcAft>
              <a:buClrTx/>
              <a:buSzTx/>
              <a:buFont typeface="Arial" charset="0"/>
              <a:buChar char="•"/>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    Ob tem študent razvija veščine znanstvenega komuniciranja, kritične presoje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     dosežkov drugih in rezultatov lastnega raziskovalnega dela.</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sl-SI"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Char char="•"/>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    Med bistvene obveznosti doktoranda spada izdelava doktorske disertacije.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sl-SI"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charset="0"/>
              <a:buChar char="•"/>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    V doktorskem delu pokaže kandidat poleg usposobljenosti za znanstveni način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      mišljenja in sposobnosti raziskovalnega dela tudi izvirne prispevke k znanosti,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      ki jih objavi v vsaj enem članku v znanstveni reviji (IF) pred zagovorom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rPr>
              <a:t>     doktorske disertacije.</a:t>
            </a:r>
            <a:r>
              <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Arial" charset="0"/>
              </a:rPr>
              <a:t> </a:t>
            </a:r>
            <a:endPar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p:txBody>
      </p:sp>
      <p:pic>
        <p:nvPicPr>
          <p:cNvPr id="3" name="Slika 2">
            <a:extLst>
              <a:ext uri="{FF2B5EF4-FFF2-40B4-BE49-F238E27FC236}">
                <a16:creationId xmlns:a16="http://schemas.microsoft.com/office/drawing/2014/main" id="{4DA0C127-016C-4AEF-B0C2-14BAB9820F81}"/>
              </a:ext>
            </a:extLst>
          </p:cNvPr>
          <p:cNvPicPr>
            <a:picLocks noChangeAspect="1"/>
          </p:cNvPicPr>
          <p:nvPr/>
        </p:nvPicPr>
        <p:blipFill>
          <a:blip r:embed="rId2"/>
          <a:stretch>
            <a:fillRect/>
          </a:stretch>
        </p:blipFill>
        <p:spPr>
          <a:xfrm>
            <a:off x="7524328" y="647671"/>
            <a:ext cx="1268078" cy="883997"/>
          </a:xfrm>
          <a:prstGeom prst="rect">
            <a:avLst/>
          </a:prstGeom>
        </p:spPr>
      </p:pic>
    </p:spTree>
    <p:extLst>
      <p:ext uri="{BB962C8B-B14F-4D97-AF65-F5344CB8AC3E}">
        <p14:creationId xmlns:p14="http://schemas.microsoft.com/office/powerpoint/2010/main" val="2937632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323528" y="2348880"/>
            <a:ext cx="8496944" cy="3539430"/>
          </a:xfrm>
          <a:prstGeom prst="rect">
            <a:avLst/>
          </a:prstGeom>
          <a:solidFill>
            <a:srgbClr val="FFC000"/>
          </a:solidFill>
        </p:spPr>
        <p:txBody>
          <a:bodyPr wrap="square">
            <a:spAutoFit/>
          </a:bodyPr>
          <a:lstStyle/>
          <a:p>
            <a:pPr>
              <a:tabLst>
                <a:tab pos="180975" algn="l"/>
              </a:tabLst>
              <a:defRPr/>
            </a:pPr>
            <a:r>
              <a:rPr lang="sl-SI" sz="2400" b="1" u="sng" dirty="0">
                <a:latin typeface="Arial" panose="020B0604020202020204" pitchFamily="34" charset="0"/>
                <a:cs typeface="Arial" panose="020B0604020202020204" pitchFamily="34" charset="0"/>
              </a:rPr>
              <a:t>Splošne kompetence, ki se pridobijo s programom:</a:t>
            </a:r>
          </a:p>
          <a:p>
            <a:pPr>
              <a:tabLst>
                <a:tab pos="180975" algn="l"/>
              </a:tabLst>
              <a:defRPr/>
            </a:pPr>
            <a:endParaRPr lang="sl-SI" sz="800" b="1"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sz="2000" dirty="0">
                <a:latin typeface="Arial" panose="020B0604020202020204" pitchFamily="34" charset="0"/>
                <a:cs typeface="Arial" panose="020B0604020202020204" pitchFamily="34" charset="0"/>
              </a:rPr>
              <a:t>Sposobnost samostojnega kreativnega znanstveno-raziskovalnega in razvojnega dela na področju kineziologije.</a:t>
            </a:r>
          </a:p>
          <a:p>
            <a:pPr fontAlgn="base"/>
            <a:endParaRPr lang="sl-SI" sz="800"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sz="2000" dirty="0">
                <a:latin typeface="Arial" panose="020B0604020202020204" pitchFamily="34" charset="0"/>
                <a:cs typeface="Arial" panose="020B0604020202020204" pitchFamily="34" charset="0"/>
              </a:rPr>
              <a:t>Sposobnost zasledovanja in korektne presoje najnovejših dosežkov na širšem področju kineziologije.</a:t>
            </a:r>
          </a:p>
          <a:p>
            <a:pPr fontAlgn="base"/>
            <a:endParaRPr lang="sl-SI" sz="800"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sz="2000" dirty="0">
                <a:latin typeface="Arial" panose="020B0604020202020204" pitchFamily="34" charset="0"/>
                <a:cs typeface="Arial" panose="020B0604020202020204" pitchFamily="34" charset="0"/>
              </a:rPr>
              <a:t>Kritičen odnos do rezultatov lastnega raziskovalno razvojnega dela.</a:t>
            </a:r>
          </a:p>
          <a:p>
            <a:pPr fontAlgn="base"/>
            <a:endParaRPr lang="sl-SI" sz="800"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sz="2000" dirty="0">
                <a:latin typeface="Arial" panose="020B0604020202020204" pitchFamily="34" charset="0"/>
                <a:cs typeface="Arial" panose="020B0604020202020204" pitchFamily="34" charset="0"/>
              </a:rPr>
              <a:t>Sposobnost kreativnega in samostojnega obravnavanja znanstveno-raziskovalnega problema.</a:t>
            </a:r>
          </a:p>
          <a:p>
            <a:pPr fontAlgn="base"/>
            <a:endParaRPr lang="sl-SI" sz="800"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sz="2000" dirty="0">
                <a:latin typeface="Arial" panose="020B0604020202020204" pitchFamily="34" charset="0"/>
                <a:cs typeface="Arial" panose="020B0604020202020204" pitchFamily="34" charset="0"/>
              </a:rPr>
              <a:t>Sposobnost timskega dela s strokovnjaki z različnih področij.</a:t>
            </a:r>
          </a:p>
        </p:txBody>
      </p:sp>
      <p:pic>
        <p:nvPicPr>
          <p:cNvPr id="3" name="Slika 2">
            <a:extLst>
              <a:ext uri="{FF2B5EF4-FFF2-40B4-BE49-F238E27FC236}">
                <a16:creationId xmlns:a16="http://schemas.microsoft.com/office/drawing/2014/main" id="{D1205401-E55F-447E-B651-928DDB8A6B77}"/>
              </a:ext>
            </a:extLst>
          </p:cNvPr>
          <p:cNvPicPr>
            <a:picLocks noChangeAspect="1"/>
          </p:cNvPicPr>
          <p:nvPr/>
        </p:nvPicPr>
        <p:blipFill>
          <a:blip r:embed="rId2"/>
          <a:stretch>
            <a:fillRect/>
          </a:stretch>
        </p:blipFill>
        <p:spPr>
          <a:xfrm>
            <a:off x="7236296" y="647671"/>
            <a:ext cx="1268078" cy="883997"/>
          </a:xfrm>
          <a:prstGeom prst="rect">
            <a:avLst/>
          </a:prstGeom>
        </p:spPr>
      </p:pic>
    </p:spTree>
    <p:extLst>
      <p:ext uri="{BB962C8B-B14F-4D97-AF65-F5344CB8AC3E}">
        <p14:creationId xmlns:p14="http://schemas.microsoft.com/office/powerpoint/2010/main" val="254291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br>
              <a:rPr lang="sl-SI" sz="1800" dirty="0">
                <a:solidFill>
                  <a:schemeClr val="accent5"/>
                </a:solidFill>
              </a:rPr>
            </a:br>
            <a:r>
              <a:rPr lang="sl-SI" sz="1800" b="1" dirty="0">
                <a:latin typeface="Arial" panose="020B0604020202020204" pitchFamily="34" charset="0"/>
                <a:cs typeface="Arial" panose="020B0604020202020204" pitchFamily="34" charset="0"/>
              </a:rPr>
              <a:t>Doktorski študijski program </a:t>
            </a:r>
            <a:r>
              <a:rPr lang="sl-SI" sz="1800" b="1" dirty="0" err="1">
                <a:latin typeface="Arial" panose="020B0604020202020204" pitchFamily="34" charset="0"/>
                <a:cs typeface="Arial" panose="020B0604020202020204" pitchFamily="34" charset="0"/>
              </a:rPr>
              <a:t>Kineziologija</a:t>
            </a:r>
            <a:endParaRPr lang="sl-SI" sz="1800" b="1" dirty="0">
              <a:latin typeface="Arial" panose="020B0604020202020204" pitchFamily="34" charset="0"/>
              <a:cs typeface="Arial" panose="020B0604020202020204" pitchFamily="34" charset="0"/>
            </a:endParaRPr>
          </a:p>
        </p:txBody>
      </p:sp>
      <p:sp>
        <p:nvSpPr>
          <p:cNvPr id="7" name="Rectangle 3"/>
          <p:cNvSpPr>
            <a:spLocks noGrp="1" noChangeArrowheads="1"/>
          </p:cNvSpPr>
          <p:nvPr>
            <p:ph sz="half" idx="1"/>
          </p:nvPr>
        </p:nvSpPr>
        <p:spPr>
          <a:xfrm>
            <a:off x="827584" y="1916832"/>
            <a:ext cx="7272808" cy="3456384"/>
          </a:xfrm>
          <a:prstGeom prst="rect">
            <a:avLst/>
          </a:prstGeom>
          <a:solidFill>
            <a:schemeClr val="accent4"/>
          </a:solidFill>
        </p:spPr>
        <p:txBody>
          <a:bodyPr>
            <a:normAutofit/>
          </a:bodyPr>
          <a:lstStyle/>
          <a:p>
            <a:pPr lvl="2" algn="ctr">
              <a:buNone/>
            </a:pPr>
            <a:endParaRPr lang="sl-SI" i="1" dirty="0">
              <a:solidFill>
                <a:schemeClr val="tx2"/>
              </a:solidFill>
            </a:endParaRPr>
          </a:p>
          <a:p>
            <a:pPr lvl="2" algn="ctr">
              <a:buNone/>
            </a:pPr>
            <a:endParaRPr lang="sl-SI" sz="3400" b="1" i="1" dirty="0">
              <a:solidFill>
                <a:schemeClr val="tx2"/>
              </a:solidFill>
              <a:latin typeface="Arial" panose="020B0604020202020204" pitchFamily="34" charset="0"/>
              <a:cs typeface="Arial" panose="020B0604020202020204" pitchFamily="34" charset="0"/>
            </a:endParaRPr>
          </a:p>
          <a:p>
            <a:pPr lvl="2" algn="ctr">
              <a:buNone/>
            </a:pPr>
            <a:r>
              <a:rPr lang="sl-SI" sz="3400" b="1" i="1" dirty="0">
                <a:latin typeface="Arial" panose="020B0604020202020204" pitchFamily="34" charset="0"/>
                <a:cs typeface="Arial" panose="020B0604020202020204" pitchFamily="34" charset="0"/>
              </a:rPr>
              <a:t>VPIS</a:t>
            </a:r>
          </a:p>
          <a:p>
            <a:pPr lvl="2" algn="ctr">
              <a:buNone/>
            </a:pPr>
            <a:endParaRPr lang="sl-SI" sz="3400" b="1" i="1" dirty="0">
              <a:latin typeface="Arial" panose="020B0604020202020204" pitchFamily="34" charset="0"/>
              <a:cs typeface="Arial" panose="020B0604020202020204" pitchFamily="34" charset="0"/>
            </a:endParaRPr>
          </a:p>
          <a:p>
            <a:pPr lvl="2" algn="ctr">
              <a:buNone/>
            </a:pPr>
            <a:r>
              <a:rPr lang="sl-SI" sz="3400" b="1" i="1" dirty="0">
                <a:latin typeface="Arial" panose="020B0604020202020204" pitchFamily="34" charset="0"/>
                <a:cs typeface="Arial" panose="020B0604020202020204" pitchFamily="34" charset="0"/>
              </a:rPr>
              <a:t>Študijsko leto 2024/2025</a:t>
            </a:r>
          </a:p>
          <a:p>
            <a:pPr lvl="2" algn="ctr">
              <a:buFont typeface="Monotype Sorts" pitchFamily="2" charset="2"/>
              <a:buNone/>
            </a:pPr>
            <a:endParaRPr kumimoji="0" lang="sl-SI" sz="3400" i="1" dirty="0">
              <a:solidFill>
                <a:schemeClr val="tx2"/>
              </a:solidFill>
            </a:endParaRPr>
          </a:p>
        </p:txBody>
      </p:sp>
      <p:pic>
        <p:nvPicPr>
          <p:cNvPr id="2" name="Slika 1">
            <a:extLst>
              <a:ext uri="{FF2B5EF4-FFF2-40B4-BE49-F238E27FC236}">
                <a16:creationId xmlns:a16="http://schemas.microsoft.com/office/drawing/2014/main" id="{7056B7E3-275E-4FB6-88D6-D818115B1934}"/>
              </a:ext>
            </a:extLst>
          </p:cNvPr>
          <p:cNvPicPr>
            <a:picLocks noChangeAspect="1"/>
          </p:cNvPicPr>
          <p:nvPr/>
        </p:nvPicPr>
        <p:blipFill>
          <a:blip r:embed="rId2"/>
          <a:stretch>
            <a:fillRect/>
          </a:stretch>
        </p:blipFill>
        <p:spPr>
          <a:xfrm>
            <a:off x="7120346" y="806861"/>
            <a:ext cx="1268078" cy="883997"/>
          </a:xfrm>
          <a:prstGeom prst="rect">
            <a:avLst/>
          </a:prstGeom>
        </p:spPr>
      </p:pic>
    </p:spTree>
    <p:extLst>
      <p:ext uri="{BB962C8B-B14F-4D97-AF65-F5344CB8AC3E}">
        <p14:creationId xmlns:p14="http://schemas.microsoft.com/office/powerpoint/2010/main" val="1609550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505780" y="2276872"/>
            <a:ext cx="8132440" cy="3970318"/>
          </a:xfrm>
          <a:prstGeom prst="rect">
            <a:avLst/>
          </a:prstGeom>
          <a:solidFill>
            <a:srgbClr val="FFC000"/>
          </a:solidFill>
        </p:spPr>
        <p:txBody>
          <a:bodyPr wrap="square">
            <a:spAutoFit/>
          </a:bodyPr>
          <a:lstStyle/>
          <a:p>
            <a:pPr fontAlgn="base"/>
            <a:r>
              <a:rPr lang="sl-SI" b="1" u="sng" dirty="0">
                <a:latin typeface="Arial" panose="020B0604020202020204" pitchFamily="34" charset="0"/>
                <a:cs typeface="Arial" panose="020B0604020202020204" pitchFamily="34" charset="0"/>
              </a:rPr>
              <a:t>V ŠTUDIJSKI PROGRAM SE LAHKO VPIŠEJO DIPLOMANTI:</a:t>
            </a:r>
          </a:p>
          <a:p>
            <a:pPr fontAlgn="base"/>
            <a:endParaRPr lang="sl-SI" b="1" u="sng"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Študijskih programov 2. stopnje programov Fakultete za šport,</a:t>
            </a: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Študijskih programov 2. stopnje drugih usmeritev, če opravijo poseben preizkus znanja. Vsebino in obseg preizkusa znanja določi Komisija za znanstveno, raziskovalno in razvojno delo ter doktorski študij Fakultete za šport. Pri določanju vsebine in obsega preizkusa znanj se upošteva: dosedanje znanstveno raziskovalno delo, objavljena znanstvena dela, strokovna izpopolnjevanja (formalno ali neformalno) in drugo.</a:t>
            </a: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Študijskega programa za pridobitev univerzitetne izobrazbe učitelj športne vzgoje, sprejetega pred 11. 6. 2004.</a:t>
            </a: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Študijski program, ki izobražuje za poklice, urejene z direktivami EU, ali drugi enoviti magistrski študijski program, ki je ovrednoten s 300 kreditnimi točkami po ECTS.</a:t>
            </a:r>
          </a:p>
        </p:txBody>
      </p:sp>
      <p:pic>
        <p:nvPicPr>
          <p:cNvPr id="3" name="Slika 2">
            <a:extLst>
              <a:ext uri="{FF2B5EF4-FFF2-40B4-BE49-F238E27FC236}">
                <a16:creationId xmlns:a16="http://schemas.microsoft.com/office/drawing/2014/main" id="{1CB5D371-0959-4D42-AB6E-79E01350B91A}"/>
              </a:ext>
            </a:extLst>
          </p:cNvPr>
          <p:cNvPicPr>
            <a:picLocks noChangeAspect="1"/>
          </p:cNvPicPr>
          <p:nvPr/>
        </p:nvPicPr>
        <p:blipFill>
          <a:blip r:embed="rId2"/>
          <a:stretch>
            <a:fillRect/>
          </a:stretch>
        </p:blipFill>
        <p:spPr>
          <a:xfrm>
            <a:off x="7236296" y="610810"/>
            <a:ext cx="1268078" cy="883997"/>
          </a:xfrm>
          <a:prstGeom prst="rect">
            <a:avLst/>
          </a:prstGeom>
        </p:spPr>
      </p:pic>
    </p:spTree>
    <p:extLst>
      <p:ext uri="{BB962C8B-B14F-4D97-AF65-F5344CB8AC3E}">
        <p14:creationId xmlns:p14="http://schemas.microsoft.com/office/powerpoint/2010/main" val="17400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11560" y="190500"/>
            <a:ext cx="807524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462372" y="2132856"/>
            <a:ext cx="8219256" cy="4401205"/>
          </a:xfrm>
          <a:prstGeom prst="rect">
            <a:avLst/>
          </a:prstGeom>
          <a:solidFill>
            <a:srgbClr val="FFC000"/>
          </a:solidFill>
        </p:spPr>
        <p:txBody>
          <a:bodyPr wrap="square">
            <a:spAutoFit/>
          </a:bodyPr>
          <a:lstStyle/>
          <a:p>
            <a:pPr fontAlgn="base"/>
            <a:r>
              <a:rPr lang="sl-SI" sz="2400" b="1" u="sng" dirty="0">
                <a:latin typeface="Arial" panose="020B0604020202020204" pitchFamily="34" charset="0"/>
                <a:cs typeface="Arial" panose="020B0604020202020204" pitchFamily="34" charset="0"/>
              </a:rPr>
              <a:t>Mentorstvo</a:t>
            </a:r>
          </a:p>
          <a:p>
            <a:pPr fontAlgn="base"/>
            <a:endParaRPr lang="sl-SI" sz="800" b="1"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Mentorja po lastni presoji in na podlagi njegovih raziskovalnih usmeritev izbere študent pred oziroma ob vpisu (!).</a:t>
            </a: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Naloga mentorja je usmerjanje študenta tekom študija (izbira predmetov, seminarjev, predloga in izdelavo doktorata) ter zagotavljanje pogojev za delo na raziskovalni opremi, praviloma v mentorjevem laboratoriju.</a:t>
            </a:r>
          </a:p>
          <a:p>
            <a:pPr fontAlgn="base"/>
            <a:endParaRPr lang="sl-SI" sz="800" dirty="0">
              <a:latin typeface="Arial" panose="020B0604020202020204" pitchFamily="34" charset="0"/>
              <a:cs typeface="Arial" panose="020B0604020202020204" pitchFamily="34" charset="0"/>
            </a:endParaRPr>
          </a:p>
          <a:p>
            <a:pPr fontAlgn="base"/>
            <a:endParaRPr lang="sl-SI" sz="800"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Seznam mentorjev najdete na spletni strani:</a:t>
            </a:r>
          </a:p>
          <a:p>
            <a:pPr fontAlgn="base"/>
            <a:r>
              <a:rPr lang="sl-SI" dirty="0">
                <a:latin typeface="Arial" panose="020B0604020202020204" pitchFamily="34" charset="0"/>
                <a:cs typeface="Arial" panose="020B0604020202020204" pitchFamily="34" charset="0"/>
              </a:rPr>
              <a:t>     </a:t>
            </a:r>
            <a:r>
              <a:rPr lang="sl-SI" sz="1600" dirty="0">
                <a:latin typeface="Arial" panose="020B0604020202020204" pitchFamily="34" charset="0"/>
                <a:cs typeface="Arial" panose="020B0604020202020204" pitchFamily="34" charset="0"/>
                <a:hlinkClick r:id="rId2"/>
              </a:rPr>
              <a:t>https://www.fsp.uni-lj.si/studij/dr-3-stopnja/kineziologija/</a:t>
            </a:r>
            <a:endParaRPr lang="sl-SI" sz="1600"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endParaRPr lang="sl-SI" dirty="0">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sl-SI" dirty="0">
                <a:latin typeface="Arial" panose="020B0604020202020204" pitchFamily="34" charset="0"/>
                <a:cs typeface="Arial" panose="020B0604020202020204" pitchFamily="34" charset="0"/>
              </a:rPr>
              <a:t>Razpisana raziskovalna področja:</a:t>
            </a:r>
          </a:p>
          <a:p>
            <a:pPr fontAlgn="base"/>
            <a:r>
              <a:rPr lang="sl-SI" dirty="0">
                <a:latin typeface="Arial" panose="020B0604020202020204" pitchFamily="34" charset="0"/>
                <a:cs typeface="Arial" panose="020B0604020202020204" pitchFamily="34" charset="0"/>
              </a:rPr>
              <a:t>     </a:t>
            </a:r>
            <a:r>
              <a:rPr lang="sl-SI" sz="1600" dirty="0">
                <a:latin typeface="Arial" panose="020B0604020202020204" pitchFamily="34" charset="0"/>
                <a:cs typeface="Arial" panose="020B0604020202020204" pitchFamily="34" charset="0"/>
                <a:hlinkClick r:id="rId3"/>
              </a:rPr>
              <a:t>https://www.fsp.uni-lj.si/studij/dr-3-stopnja/kineziologija/razpisana-raziskovalna-podrocja/</a:t>
            </a:r>
            <a:r>
              <a:rPr lang="sl-SI" sz="1600" dirty="0">
                <a:latin typeface="Arial" panose="020B0604020202020204" pitchFamily="34" charset="0"/>
                <a:cs typeface="Arial" panose="020B0604020202020204" pitchFamily="34" charset="0"/>
              </a:rPr>
              <a:t> </a:t>
            </a:r>
          </a:p>
          <a:p>
            <a:pPr marL="285750" indent="-285750" fontAlgn="base">
              <a:buFont typeface="Arial" panose="020B0604020202020204" pitchFamily="34" charset="0"/>
              <a:buChar char="•"/>
            </a:pPr>
            <a:endParaRPr lang="sl-SI" sz="2000" dirty="0"/>
          </a:p>
          <a:p>
            <a:pPr fontAlgn="base"/>
            <a:endParaRPr lang="sl-SI" b="1" dirty="0"/>
          </a:p>
        </p:txBody>
      </p:sp>
      <p:pic>
        <p:nvPicPr>
          <p:cNvPr id="3" name="Slika 2">
            <a:extLst>
              <a:ext uri="{FF2B5EF4-FFF2-40B4-BE49-F238E27FC236}">
                <a16:creationId xmlns:a16="http://schemas.microsoft.com/office/drawing/2014/main" id="{F2497927-C0CD-4507-88D2-295D2DB80EDF}"/>
              </a:ext>
            </a:extLst>
          </p:cNvPr>
          <p:cNvPicPr>
            <a:picLocks noChangeAspect="1"/>
          </p:cNvPicPr>
          <p:nvPr/>
        </p:nvPicPr>
        <p:blipFill>
          <a:blip r:embed="rId4"/>
          <a:stretch>
            <a:fillRect/>
          </a:stretch>
        </p:blipFill>
        <p:spPr>
          <a:xfrm>
            <a:off x="7413550" y="570160"/>
            <a:ext cx="1268078" cy="883997"/>
          </a:xfrm>
          <a:prstGeom prst="rect">
            <a:avLst/>
          </a:prstGeom>
        </p:spPr>
      </p:pic>
    </p:spTree>
    <p:extLst>
      <p:ext uri="{BB962C8B-B14F-4D97-AF65-F5344CB8AC3E}">
        <p14:creationId xmlns:p14="http://schemas.microsoft.com/office/powerpoint/2010/main" val="2727528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395536" y="2256509"/>
            <a:ext cx="8424936" cy="3508653"/>
          </a:xfrm>
          <a:prstGeom prst="rect">
            <a:avLst/>
          </a:prstGeom>
          <a:solidFill>
            <a:srgbClr val="FFC000"/>
          </a:solidFill>
        </p:spPr>
        <p:txBody>
          <a:bodyPr wrap="square">
            <a:spAutoFit/>
          </a:bodyPr>
          <a:lstStyle/>
          <a:p>
            <a:pPr fontAlgn="base"/>
            <a:r>
              <a:rPr lang="sl-SI" sz="2400" b="1" u="sng" dirty="0">
                <a:latin typeface="Arial" panose="020B0604020202020204" pitchFamily="34" charset="0"/>
                <a:cs typeface="Arial" panose="020B0604020202020204" pitchFamily="34" charset="0"/>
              </a:rPr>
              <a:t>Število vpisnih mest</a:t>
            </a:r>
            <a:r>
              <a:rPr lang="sl-SI" sz="2400" u="sng" dirty="0">
                <a:latin typeface="Arial" panose="020B0604020202020204" pitchFamily="34" charset="0"/>
                <a:cs typeface="Arial" panose="020B0604020202020204" pitchFamily="34" charset="0"/>
              </a:rPr>
              <a:t>: </a:t>
            </a:r>
          </a:p>
          <a:p>
            <a:pPr fontAlgn="base"/>
            <a:endParaRPr lang="sl-SI" b="1" dirty="0">
              <a:latin typeface="Arial" panose="020B0604020202020204" pitchFamily="34" charset="0"/>
              <a:cs typeface="Arial" panose="020B0604020202020204" pitchFamily="34" charset="0"/>
            </a:endParaRPr>
          </a:p>
          <a:p>
            <a:pPr fontAlgn="base"/>
            <a:r>
              <a:rPr lang="sl-SI" sz="2000" b="1" dirty="0">
                <a:latin typeface="Arial" panose="020B0604020202020204" pitchFamily="34" charset="0"/>
                <a:cs typeface="Arial" panose="020B0604020202020204" pitchFamily="34" charset="0"/>
              </a:rPr>
              <a:t>12</a:t>
            </a:r>
            <a:r>
              <a:rPr lang="sl-SI" sz="2000" dirty="0">
                <a:latin typeface="Arial" panose="020B0604020202020204" pitchFamily="34" charset="0"/>
                <a:cs typeface="Arial" panose="020B0604020202020204" pitchFamily="34" charset="0"/>
              </a:rPr>
              <a:t>, od tega </a:t>
            </a:r>
            <a:r>
              <a:rPr lang="sl-SI" sz="2000" b="1" dirty="0">
                <a:latin typeface="Arial" panose="020B0604020202020204" pitchFamily="34" charset="0"/>
                <a:cs typeface="Arial" panose="020B0604020202020204" pitchFamily="34" charset="0"/>
              </a:rPr>
              <a:t>10 </a:t>
            </a:r>
            <a:r>
              <a:rPr lang="sl-SI" sz="2000" dirty="0">
                <a:latin typeface="Arial" panose="020B0604020202020204" pitchFamily="34" charset="0"/>
                <a:cs typeface="Arial" panose="020B0604020202020204" pitchFamily="34" charset="0"/>
              </a:rPr>
              <a:t>mest za državljane RS in članice EU in </a:t>
            </a:r>
            <a:r>
              <a:rPr lang="sl-SI" sz="2000" b="1" dirty="0">
                <a:latin typeface="Arial" panose="020B0604020202020204" pitchFamily="34" charset="0"/>
                <a:cs typeface="Arial" panose="020B0604020202020204" pitchFamily="34" charset="0"/>
              </a:rPr>
              <a:t>2</a:t>
            </a:r>
            <a:r>
              <a:rPr lang="sl-SI" sz="2000" dirty="0">
                <a:latin typeface="Arial" panose="020B0604020202020204" pitchFamily="34" charset="0"/>
                <a:cs typeface="Arial" panose="020B0604020202020204" pitchFamily="34" charset="0"/>
              </a:rPr>
              <a:t> mesti za Slovence brez slovenskega državljanstva in za tuje študente.</a:t>
            </a:r>
          </a:p>
          <a:p>
            <a:pPr fontAlgn="base"/>
            <a:endParaRPr lang="sl-SI" sz="2000" dirty="0">
              <a:latin typeface="Arial" panose="020B0604020202020204" pitchFamily="34" charset="0"/>
              <a:cs typeface="Arial" panose="020B0604020202020204" pitchFamily="34" charset="0"/>
            </a:endParaRPr>
          </a:p>
          <a:p>
            <a:pPr fontAlgn="base"/>
            <a:r>
              <a:rPr lang="sl-SI" sz="2000" dirty="0">
                <a:latin typeface="Arial" panose="020B0604020202020204" pitchFamily="34" charset="0"/>
                <a:cs typeface="Arial" panose="020B0604020202020204" pitchFamily="34" charset="0"/>
              </a:rPr>
              <a:t>V kolikor se mesta za tujce ne popolnijo, se lahko namesto njih sprejme kandidate, ki so državljani RS in članice EU.</a:t>
            </a:r>
          </a:p>
          <a:p>
            <a:pPr fontAlgn="base"/>
            <a:endParaRPr lang="sl-SI" sz="2000" u="sng" dirty="0"/>
          </a:p>
          <a:p>
            <a:pPr fontAlgn="base"/>
            <a:endParaRPr lang="sl-SI" sz="2000" u="sng" dirty="0"/>
          </a:p>
          <a:p>
            <a:pPr fontAlgn="base"/>
            <a:endParaRPr lang="sl-SI" sz="2000" u="sng" dirty="0"/>
          </a:p>
          <a:p>
            <a:pPr fontAlgn="base"/>
            <a:endParaRPr lang="sl-SI" sz="2000" u="sng" dirty="0"/>
          </a:p>
        </p:txBody>
      </p:sp>
      <p:pic>
        <p:nvPicPr>
          <p:cNvPr id="3" name="Slika 2">
            <a:extLst>
              <a:ext uri="{FF2B5EF4-FFF2-40B4-BE49-F238E27FC236}">
                <a16:creationId xmlns:a16="http://schemas.microsoft.com/office/drawing/2014/main" id="{36B16E2B-8635-430E-BCBB-3C5EBE283131}"/>
              </a:ext>
            </a:extLst>
          </p:cNvPr>
          <p:cNvPicPr>
            <a:picLocks noChangeAspect="1"/>
          </p:cNvPicPr>
          <p:nvPr/>
        </p:nvPicPr>
        <p:blipFill>
          <a:blip r:embed="rId2"/>
          <a:stretch>
            <a:fillRect/>
          </a:stretch>
        </p:blipFill>
        <p:spPr>
          <a:xfrm>
            <a:off x="7236296" y="647671"/>
            <a:ext cx="1268078" cy="883997"/>
          </a:xfrm>
          <a:prstGeom prst="rect">
            <a:avLst/>
          </a:prstGeom>
        </p:spPr>
      </p:pic>
    </p:spTree>
    <p:extLst>
      <p:ext uri="{BB962C8B-B14F-4D97-AF65-F5344CB8AC3E}">
        <p14:creationId xmlns:p14="http://schemas.microsoft.com/office/powerpoint/2010/main" val="5666000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 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395536" y="2256509"/>
            <a:ext cx="8424936" cy="4216539"/>
          </a:xfrm>
          <a:prstGeom prst="rect">
            <a:avLst/>
          </a:prstGeom>
          <a:solidFill>
            <a:srgbClr val="FFC000"/>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400" b="1" i="0" u="sng" strike="noStrike" kern="1200" cap="none" spc="0" normalizeH="0" baseline="0" noProof="0" dirty="0">
                <a:ln>
                  <a:noFill/>
                </a:ln>
                <a:solidFill>
                  <a:prstClr val="black"/>
                </a:solidFill>
                <a:effectLst/>
                <a:uLnTx/>
                <a:uFillTx/>
                <a:latin typeface="Calibri" panose="020F0502020204030204"/>
                <a:ea typeface="+mn-ea"/>
                <a:cs typeface="+mn-cs"/>
              </a:rPr>
              <a:t>Merila za izbor kandidatov</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Izbor kandidatov bo temeljil na uspehu pri dodiplomskem študiju in dosežkih na znanstvenem in strokovnem področju. Posamezni elementi za izbiro bodo vrednoteni na naslednji način: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Povprečna ocena na dodiplomskem študiju (brez diplome) 	 	</a:t>
            </a:r>
            <a:r>
              <a:rPr kumimoji="0" lang="sl-SI" sz="1600" b="0" i="1" u="none" strike="noStrike" kern="1200" cap="none" spc="0" normalizeH="0" baseline="0" noProof="0" dirty="0">
                <a:ln>
                  <a:noFill/>
                </a:ln>
                <a:solidFill>
                  <a:prstClr val="black"/>
                </a:solidFill>
                <a:effectLst/>
                <a:uLnTx/>
                <a:uFillTx/>
                <a:latin typeface="Calibri" panose="020F0502020204030204"/>
                <a:ea typeface="+mn-ea"/>
                <a:cs typeface="+mn-cs"/>
              </a:rPr>
              <a:t>ocena x 10</a:t>
            </a: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Diplomsko delo in zagovor z oceno 8 ali več                            </a:t>
            </a:r>
            <a:r>
              <a:rPr kumimoji="0" lang="sl-SI" sz="1600" b="0" i="1" u="none" strike="noStrike" kern="1200" cap="none" spc="0" normalizeH="0" baseline="0" noProof="0" dirty="0">
                <a:ln>
                  <a:noFill/>
                </a:ln>
                <a:solidFill>
                  <a:prstClr val="black"/>
                </a:solidFill>
                <a:effectLst/>
                <a:uLnTx/>
                <a:uFillTx/>
                <a:latin typeface="Calibri" panose="020F0502020204030204"/>
                <a:ea typeface="+mn-ea"/>
                <a:cs typeface="+mn-cs"/>
              </a:rPr>
              <a:t>		x 3</a:t>
            </a: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Raziskovalni članek, točkovan po merilih habilitacijske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komisije UL  			 			</a:t>
            </a:r>
            <a:r>
              <a:rPr kumimoji="0" lang="sl-SI" sz="1600" b="0" i="1" u="none" strike="noStrike" kern="1200" cap="none" spc="0" normalizeH="0" baseline="0" noProof="0" dirty="0">
                <a:ln>
                  <a:noFill/>
                </a:ln>
                <a:solidFill>
                  <a:prstClr val="black"/>
                </a:solidFill>
                <a:effectLst/>
                <a:uLnTx/>
                <a:uFillTx/>
                <a:latin typeface="Calibri" panose="020F0502020204030204"/>
                <a:ea typeface="+mn-ea"/>
                <a:cs typeface="+mn-cs"/>
              </a:rPr>
              <a:t>št. točk x 2</a:t>
            </a: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Prešernova nagrada na UL 					</a:t>
            </a:r>
            <a:r>
              <a:rPr kumimoji="0" lang="sl-SI" sz="1600" b="0" i="1" u="none" strike="noStrike" kern="1200" cap="none" spc="0" normalizeH="0" baseline="0" noProof="0" dirty="0">
                <a:ln>
                  <a:noFill/>
                </a:ln>
                <a:solidFill>
                  <a:prstClr val="black"/>
                </a:solidFill>
                <a:effectLst/>
                <a:uLnTx/>
                <a:uFillTx/>
                <a:latin typeface="Calibri" panose="020F0502020204030204"/>
                <a:ea typeface="+mn-ea"/>
                <a:cs typeface="+mn-cs"/>
              </a:rPr>
              <a:t>6</a:t>
            </a: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Prešernova nagrada na fakulteti (če je isto delo predloženo za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Diplomo le polovico točk)  					</a:t>
            </a:r>
            <a:r>
              <a:rPr kumimoji="0" lang="sl-SI" sz="1600" b="0" i="1" u="none" strike="noStrike" kern="1200" cap="none" spc="0" normalizeH="0" baseline="0" noProof="0" dirty="0">
                <a:ln>
                  <a:noFill/>
                </a:ln>
                <a:solidFill>
                  <a:prstClr val="black"/>
                </a:solidFill>
                <a:effectLst/>
                <a:uLnTx/>
                <a:uFillTx/>
                <a:latin typeface="Calibri" panose="020F0502020204030204"/>
                <a:ea typeface="+mn-ea"/>
                <a:cs typeface="+mn-cs"/>
              </a:rPr>
              <a:t>5</a:t>
            </a: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Druga diploma visokošolskega programa			                    </a:t>
            </a:r>
            <a:r>
              <a:rPr kumimoji="0" lang="sl-SI" sz="1600" b="0" i="1" u="none" strike="noStrike" kern="1200" cap="none" spc="0" normalizeH="0" baseline="0" noProof="0" dirty="0">
                <a:ln>
                  <a:noFill/>
                </a:ln>
                <a:solidFill>
                  <a:prstClr val="black"/>
                </a:solidFill>
                <a:effectLst/>
                <a:uLnTx/>
                <a:uFillTx/>
                <a:latin typeface="Calibri" panose="020F0502020204030204"/>
                <a:ea typeface="+mn-ea"/>
                <a:cs typeface="+mn-cs"/>
              </a:rPr>
              <a:t>6</a:t>
            </a: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Strokovni podiplomski tečaji z veljavno listino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(enomesečni največ 10 kreditov, eno semestrski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največ 30 kreditov)                                   			                </a:t>
            </a:r>
            <a:r>
              <a:rPr kumimoji="0" lang="sl-SI" sz="1600" b="0" i="1" u="none" strike="noStrike" kern="1200" cap="none" spc="0" normalizeH="0" baseline="0" noProof="0" dirty="0">
                <a:ln>
                  <a:noFill/>
                </a:ln>
                <a:solidFill>
                  <a:prstClr val="black"/>
                </a:solidFill>
                <a:effectLst/>
                <a:uLnTx/>
                <a:uFillTx/>
                <a:latin typeface="Calibri" panose="020F0502020204030204"/>
                <a:ea typeface="+mn-ea"/>
                <a:cs typeface="+mn-cs"/>
              </a:rPr>
              <a:t>št. kreditov deljeno z 10</a:t>
            </a: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2000" b="0" i="0" u="sng"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Slika 2">
            <a:extLst>
              <a:ext uri="{FF2B5EF4-FFF2-40B4-BE49-F238E27FC236}">
                <a16:creationId xmlns:a16="http://schemas.microsoft.com/office/drawing/2014/main" id="{4EA93953-56FD-422B-8CB0-F6C0E6427B8D}"/>
              </a:ext>
            </a:extLst>
          </p:cNvPr>
          <p:cNvPicPr>
            <a:picLocks noChangeAspect="1"/>
          </p:cNvPicPr>
          <p:nvPr/>
        </p:nvPicPr>
        <p:blipFill>
          <a:blip r:embed="rId2"/>
          <a:stretch>
            <a:fillRect/>
          </a:stretch>
        </p:blipFill>
        <p:spPr>
          <a:xfrm>
            <a:off x="7558312" y="548680"/>
            <a:ext cx="1268078" cy="883997"/>
          </a:xfrm>
          <a:prstGeom prst="rect">
            <a:avLst/>
          </a:prstGeom>
        </p:spPr>
      </p:pic>
    </p:spTree>
    <p:extLst>
      <p:ext uri="{BB962C8B-B14F-4D97-AF65-F5344CB8AC3E}">
        <p14:creationId xmlns:p14="http://schemas.microsoft.com/office/powerpoint/2010/main" val="16400051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395536" y="2256509"/>
            <a:ext cx="8424936" cy="3908762"/>
          </a:xfrm>
          <a:prstGeom prst="rect">
            <a:avLst/>
          </a:prstGeom>
          <a:solidFill>
            <a:srgbClr val="FFC000"/>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4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Šolnina: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l-SI" sz="24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0" indent="-457200" algn="l" defTabSz="914400" rtl="0" eaLnBrk="1" fontAlgn="base" latinLnBrk="0" hangingPunct="1">
              <a:lnSpc>
                <a:spcPct val="100000"/>
              </a:lnSpc>
              <a:spcBef>
                <a:spcPts val="0"/>
              </a:spcBef>
              <a:spcAft>
                <a:spcPts val="0"/>
              </a:spcAft>
              <a:buClrTx/>
              <a:buSzTx/>
              <a:buFontTx/>
              <a:buAutoNum type="arabicPeriod"/>
              <a:tabLst/>
              <a:defRPr/>
            </a:pPr>
            <a:r>
              <a:rPr kumimoji="0" lang="sl-SI" sz="2000" b="0" i="0"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letnik: 5.500 €</a:t>
            </a:r>
          </a:p>
          <a:p>
            <a:pPr marL="457200" marR="0" lvl="0" indent="-457200" algn="l" defTabSz="914400" rtl="0" eaLnBrk="1" fontAlgn="base" latinLnBrk="0" hangingPunct="1">
              <a:lnSpc>
                <a:spcPct val="100000"/>
              </a:lnSpc>
              <a:spcBef>
                <a:spcPts val="0"/>
              </a:spcBef>
              <a:spcAft>
                <a:spcPts val="0"/>
              </a:spcAft>
              <a:buClrTx/>
              <a:buSzTx/>
              <a:buFontTx/>
              <a:buAutoNum type="arabicPeriod"/>
              <a:tabLst/>
              <a:defRPr/>
            </a:pPr>
            <a:r>
              <a:rPr lang="sl-SI" sz="2000" dirty="0">
                <a:solidFill>
                  <a:prstClr val="black"/>
                </a:solidFill>
                <a:latin typeface="Arial" panose="020B0604020202020204" pitchFamily="34" charset="0"/>
                <a:cs typeface="Arial" panose="020B0604020202020204" pitchFamily="34" charset="0"/>
              </a:rPr>
              <a:t>letnik: 3.400 €</a:t>
            </a:r>
          </a:p>
          <a:p>
            <a:pPr marL="457200" marR="0" lvl="0" indent="-457200" algn="l" defTabSz="914400" rtl="0" eaLnBrk="1" fontAlgn="base" latinLnBrk="0" hangingPunct="1">
              <a:lnSpc>
                <a:spcPct val="100000"/>
              </a:lnSpc>
              <a:spcBef>
                <a:spcPts val="0"/>
              </a:spcBef>
              <a:spcAft>
                <a:spcPts val="0"/>
              </a:spcAft>
              <a:buClrTx/>
              <a:buSzTx/>
              <a:buFontTx/>
              <a:buAutoNum type="arabicPeriod"/>
              <a:tabLst/>
              <a:defRPr/>
            </a:pPr>
            <a:r>
              <a:rPr lang="sl-SI" sz="2000" dirty="0">
                <a:solidFill>
                  <a:prstClr val="black"/>
                </a:solidFill>
                <a:latin typeface="Arial" panose="020B0604020202020204" pitchFamily="34" charset="0"/>
                <a:cs typeface="Arial" panose="020B0604020202020204" pitchFamily="34" charset="0"/>
              </a:rPr>
              <a:t>l</a:t>
            </a:r>
            <a:r>
              <a:rPr kumimoji="0" lang="sl-SI" sz="2000" b="0" i="0"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etnik</a:t>
            </a:r>
            <a:r>
              <a:rPr kumimoji="0" lang="sl-SI" sz="2000" b="0" i="0"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3.000 €</a:t>
            </a:r>
          </a:p>
          <a:p>
            <a:pPr marL="457200" marR="0" lvl="0" indent="-457200" algn="l" defTabSz="914400" rtl="0" eaLnBrk="1" fontAlgn="base" latinLnBrk="0" hangingPunct="1">
              <a:lnSpc>
                <a:spcPct val="100000"/>
              </a:lnSpc>
              <a:spcBef>
                <a:spcPts val="0"/>
              </a:spcBef>
              <a:spcAft>
                <a:spcPts val="0"/>
              </a:spcAft>
              <a:buClrTx/>
              <a:buSzTx/>
              <a:buFontTx/>
              <a:buAutoNum type="arabicPeriod"/>
              <a:tabLst/>
              <a:defRPr/>
            </a:pPr>
            <a:r>
              <a:rPr lang="sl-SI" sz="2000" dirty="0">
                <a:solidFill>
                  <a:prstClr val="black"/>
                </a:solidFill>
                <a:latin typeface="Arial" panose="020B0604020202020204" pitchFamily="34" charset="0"/>
                <a:cs typeface="Arial" panose="020B0604020202020204" pitchFamily="34" charset="0"/>
              </a:rPr>
              <a:t>letnik: 2.400 €</a:t>
            </a:r>
          </a:p>
          <a:p>
            <a:pPr marL="457200" marR="0" lvl="0" indent="-457200" algn="l" defTabSz="914400" rtl="0" eaLnBrk="1" fontAlgn="base" latinLnBrk="0" hangingPunct="1">
              <a:lnSpc>
                <a:spcPct val="100000"/>
              </a:lnSpc>
              <a:spcBef>
                <a:spcPts val="0"/>
              </a:spcBef>
              <a:spcAft>
                <a:spcPts val="0"/>
              </a:spcAft>
              <a:buClrTx/>
              <a:buSzTx/>
              <a:buFontTx/>
              <a:buAutoNum type="arabicPeriod"/>
              <a:tabLst/>
              <a:defRPr/>
            </a:pPr>
            <a:endParaRPr kumimoji="0" lang="sl-SI" sz="2000" b="0" i="0"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R="0" lvl="0" algn="l" defTabSz="914400" rtl="0" eaLnBrk="1" fontAlgn="base" latinLnBrk="0" hangingPunct="1">
              <a:lnSpc>
                <a:spcPct val="100000"/>
              </a:lnSpc>
              <a:spcBef>
                <a:spcPts val="0"/>
              </a:spcBef>
              <a:spcAft>
                <a:spcPts val="0"/>
              </a:spcAft>
              <a:buClrTx/>
              <a:buSzTx/>
              <a:tabLst/>
              <a:defRPr/>
            </a:pPr>
            <a:r>
              <a:rPr kumimoji="0" lang="sl-SI" sz="2000" b="0" i="0"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Predvidena je tudi možnost sofinanciranja za doktorande, ki: </a:t>
            </a:r>
          </a:p>
          <a:p>
            <a:pPr marR="0" lvl="0" algn="l" defTabSz="914400" rtl="0" eaLnBrk="1" fontAlgn="base" latinLnBrk="0" hangingPunct="1">
              <a:lnSpc>
                <a:spcPct val="100000"/>
              </a:lnSpc>
              <a:spcBef>
                <a:spcPts val="0"/>
              </a:spcBef>
              <a:spcAft>
                <a:spcPts val="0"/>
              </a:spcAft>
              <a:buClrTx/>
              <a:buSzTx/>
              <a:tabLst/>
              <a:defRPr/>
            </a:pPr>
            <a:r>
              <a:rPr lang="sl-SI" sz="2000" dirty="0">
                <a:latin typeface="Arial" panose="020B0604020202020204" pitchFamily="34" charset="0"/>
                <a:cs typeface="Arial" panose="020B0604020202020204" pitchFamily="34" charset="0"/>
              </a:rPr>
              <a:t>so vpisani v </a:t>
            </a:r>
            <a:r>
              <a:rPr lang="sl-SI" sz="2000" b="1" dirty="0">
                <a:latin typeface="Arial" panose="020B0604020202020204" pitchFamily="34" charset="0"/>
                <a:cs typeface="Arial" panose="020B0604020202020204" pitchFamily="34" charset="0"/>
              </a:rPr>
              <a:t>1. letnik</a:t>
            </a:r>
            <a:r>
              <a:rPr lang="sl-SI" sz="2000" dirty="0">
                <a:latin typeface="Arial" panose="020B0604020202020204" pitchFamily="34" charset="0"/>
                <a:cs typeface="Arial" panose="020B0604020202020204" pitchFamily="34" charset="0"/>
              </a:rPr>
              <a:t> doktorskega študija in imajo </a:t>
            </a:r>
            <a:r>
              <a:rPr lang="sl-SI" sz="2000" b="1" dirty="0">
                <a:latin typeface="Arial" panose="020B0604020202020204" pitchFamily="34" charset="0"/>
                <a:cs typeface="Arial" panose="020B0604020202020204" pitchFamily="34" charset="0"/>
              </a:rPr>
              <a:t>povprečno oceno zaključene izobrazbe najmanj 8,00</a:t>
            </a:r>
            <a:r>
              <a:rPr lang="sl-SI" sz="2000" dirty="0">
                <a:latin typeface="Arial" panose="020B0604020202020204" pitchFamily="34" charset="0"/>
                <a:cs typeface="Arial" panose="020B0604020202020204" pitchFamily="34" charset="0"/>
              </a:rPr>
              <a:t>, pri čemer se upoštevajo ocene vseh akreditiranih študijskih obveznosti na vseh zaključenih visokošolskih študijskih programih.</a:t>
            </a:r>
            <a:endParaRPr kumimoji="0" lang="sl-SI" sz="2000" b="0" i="0"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3" name="Slika 2">
            <a:extLst>
              <a:ext uri="{FF2B5EF4-FFF2-40B4-BE49-F238E27FC236}">
                <a16:creationId xmlns:a16="http://schemas.microsoft.com/office/drawing/2014/main" id="{9D4287C7-203D-4D29-BCA6-8AEC74DF3665}"/>
              </a:ext>
            </a:extLst>
          </p:cNvPr>
          <p:cNvPicPr>
            <a:picLocks noChangeAspect="1"/>
          </p:cNvPicPr>
          <p:nvPr/>
        </p:nvPicPr>
        <p:blipFill>
          <a:blip r:embed="rId2"/>
          <a:stretch>
            <a:fillRect/>
          </a:stretch>
        </p:blipFill>
        <p:spPr>
          <a:xfrm>
            <a:off x="7380312" y="558506"/>
            <a:ext cx="1268078" cy="883997"/>
          </a:xfrm>
          <a:prstGeom prst="rect">
            <a:avLst/>
          </a:prstGeom>
        </p:spPr>
      </p:pic>
    </p:spTree>
    <p:extLst>
      <p:ext uri="{BB962C8B-B14F-4D97-AF65-F5344CB8AC3E}">
        <p14:creationId xmlns:p14="http://schemas.microsoft.com/office/powerpoint/2010/main" val="1316976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505780" y="2028330"/>
            <a:ext cx="8132440" cy="3108543"/>
          </a:xfrm>
          <a:prstGeom prst="rect">
            <a:avLst/>
          </a:prstGeom>
          <a:solidFill>
            <a:srgbClr val="FFC000"/>
          </a:solidFill>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6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VPIS NA DOKTORSKI ŠTUDIJSKI PROGRAM KINEZIOLOGIJA 2024/25</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Rok za prijavo na razpis je </a:t>
            </a:r>
            <a:r>
              <a:rPr kumimoji="0" lang="sl-SI"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 september 2024</a:t>
            </a:r>
            <a:r>
              <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Za vpis na doktorski študij v študijskem letu 2024/2025 je potrebno oddati </a:t>
            </a:r>
            <a:r>
              <a:rPr kumimoji="0" lang="sl-SI"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elektronsko prijavo prek portala </a:t>
            </a:r>
            <a:r>
              <a:rPr kumimoji="0" lang="sl-SI" sz="1600" b="1"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eVŠ</a:t>
            </a:r>
            <a:r>
              <a:rPr kumimoji="0" lang="sl-SI"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2" tooltip="http://portal.evs.gov.si/prijava/"/>
              </a:rPr>
              <a:t>http://portal.evs.gov.si/prijava/</a:t>
            </a:r>
            <a:r>
              <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 primeru, da bodo po prvem prijavnem roku še ostala prosta mesta, bo od 12. septembra 2024 do vključno 23. septembra 2024 razpisan drugi prijavni rok. Vpis bo zaključen do 30. septembra 2024.</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Slika 2">
            <a:extLst>
              <a:ext uri="{FF2B5EF4-FFF2-40B4-BE49-F238E27FC236}">
                <a16:creationId xmlns:a16="http://schemas.microsoft.com/office/drawing/2014/main" id="{A4A6C9D5-F91D-4B40-AEF5-35382585FF63}"/>
              </a:ext>
            </a:extLst>
          </p:cNvPr>
          <p:cNvPicPr>
            <a:picLocks noChangeAspect="1"/>
          </p:cNvPicPr>
          <p:nvPr/>
        </p:nvPicPr>
        <p:blipFill>
          <a:blip r:embed="rId3"/>
          <a:stretch>
            <a:fillRect/>
          </a:stretch>
        </p:blipFill>
        <p:spPr>
          <a:xfrm>
            <a:off x="7332412" y="548680"/>
            <a:ext cx="1268078" cy="883997"/>
          </a:xfrm>
          <a:prstGeom prst="rect">
            <a:avLst/>
          </a:prstGeom>
        </p:spPr>
      </p:pic>
    </p:spTree>
    <p:extLst>
      <p:ext uri="{BB962C8B-B14F-4D97-AF65-F5344CB8AC3E}">
        <p14:creationId xmlns:p14="http://schemas.microsoft.com/office/powerpoint/2010/main" val="2357433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br>
              <a:rPr lang="sl-SI" sz="1800" b="1" i="1" dirty="0">
                <a:solidFill>
                  <a:schemeClr val="tx2"/>
                </a:solidFill>
              </a:rPr>
            </a:br>
            <a:endParaRPr lang="sl-SI" sz="1800" dirty="0">
              <a:solidFill>
                <a:srgbClr val="FF3300"/>
              </a:solidFill>
            </a:endParaRPr>
          </a:p>
        </p:txBody>
      </p:sp>
      <p:sp>
        <p:nvSpPr>
          <p:cNvPr id="7" name="Rectangle 3"/>
          <p:cNvSpPr>
            <a:spLocks noGrp="1" noChangeArrowheads="1"/>
          </p:cNvSpPr>
          <p:nvPr>
            <p:ph sz="half" idx="1"/>
          </p:nvPr>
        </p:nvSpPr>
        <p:spPr>
          <a:xfrm>
            <a:off x="914710" y="2078379"/>
            <a:ext cx="7772089" cy="4086925"/>
          </a:xfrm>
          <a:prstGeom prst="rect">
            <a:avLst/>
          </a:prstGeom>
          <a:solidFill>
            <a:schemeClr val="accent4"/>
          </a:solidFill>
          <a:ln>
            <a:solidFill>
              <a:schemeClr val="accent2"/>
            </a:solidFill>
          </a:ln>
        </p:spPr>
        <p:txBody>
          <a:bodyPr>
            <a:normAutofit lnSpcReduction="10000"/>
          </a:bodyPr>
          <a:lstStyle/>
          <a:p>
            <a:r>
              <a:rPr lang="sl-SI" sz="2000" dirty="0">
                <a:latin typeface="Arial" panose="020B0604020202020204" pitchFamily="34" charset="0"/>
                <a:cs typeface="Arial" panose="020B0604020202020204" pitchFamily="34" charset="0"/>
              </a:rPr>
              <a:t>Doktorski študijski program Kineziologija (3. stopnja) traja štiri leta in obsega 240 kreditnih točk (KT) – vsak letnik 60 KT.</a:t>
            </a:r>
          </a:p>
          <a:p>
            <a:pPr marL="0" indent="0">
              <a:buNone/>
            </a:pPr>
            <a:endParaRPr lang="sl-SI" sz="1200" dirty="0">
              <a:latin typeface="Arial" panose="020B0604020202020204" pitchFamily="34" charset="0"/>
              <a:cs typeface="Arial" panose="020B0604020202020204" pitchFamily="34" charset="0"/>
            </a:endParaRPr>
          </a:p>
          <a:p>
            <a:r>
              <a:rPr lang="sl-SI" sz="2000" dirty="0">
                <a:latin typeface="Arial" panose="020B0604020202020204" pitchFamily="34" charset="0"/>
                <a:cs typeface="Arial" panose="020B0604020202020204" pitchFamily="34" charset="0"/>
              </a:rPr>
              <a:t>Študijski program sledi ciljem Bolonjske deklaracije in Salzburškim načelom sodobnega doktorskega študija in vzpostavlja pogoje za trajen razvoj na področju Kineziologije in potrebe stroke po visoko izobraženih kadrih.</a:t>
            </a:r>
          </a:p>
          <a:p>
            <a:pPr marL="0" indent="0">
              <a:buNone/>
            </a:pPr>
            <a:endParaRPr kumimoji="0" lang="sl-SI" sz="1200" b="1" i="1" dirty="0">
              <a:solidFill>
                <a:schemeClr val="tx2"/>
              </a:solidFill>
              <a:latin typeface="Arial" panose="020B0604020202020204" pitchFamily="34" charset="0"/>
              <a:cs typeface="Arial" panose="020B0604020202020204" pitchFamily="34" charset="0"/>
            </a:endParaRPr>
          </a:p>
          <a:p>
            <a:r>
              <a:rPr lang="sl-SI" sz="2000" dirty="0">
                <a:latin typeface="Arial" panose="020B0604020202020204" pitchFamily="34" charset="0"/>
                <a:cs typeface="Arial" panose="020B0604020202020204" pitchFamily="34" charset="0"/>
              </a:rPr>
              <a:t>Študijski program neločljivo povezuje študij z znanstveno raziskovalnim delom.</a:t>
            </a:r>
          </a:p>
          <a:p>
            <a:pPr marL="0" indent="0">
              <a:buNone/>
            </a:pPr>
            <a:endParaRPr lang="sl-SI" sz="1200" dirty="0">
              <a:latin typeface="Arial" panose="020B0604020202020204" pitchFamily="34" charset="0"/>
              <a:cs typeface="Arial" panose="020B0604020202020204" pitchFamily="34" charset="0"/>
            </a:endParaRPr>
          </a:p>
          <a:p>
            <a:r>
              <a:rPr lang="sl-SI" sz="2000" dirty="0">
                <a:latin typeface="Arial" panose="020B0604020202020204" pitchFamily="34" charset="0"/>
                <a:cs typeface="Arial" panose="020B0604020202020204" pitchFamily="34" charset="0"/>
              </a:rPr>
              <a:t>Osrednji poudarek programa je na samostojnem kreativnem raziskovalnem delu študenta, ki ga usmerja mentor in raziskovalna skupina.</a:t>
            </a:r>
            <a:endParaRPr kumimoji="0" lang="sl-SI" sz="2000" b="1" i="1" dirty="0">
              <a:solidFill>
                <a:schemeClr val="tx2"/>
              </a:solidFill>
              <a:latin typeface="Arial" panose="020B0604020202020204" pitchFamily="34" charset="0"/>
              <a:cs typeface="Arial" panose="020B0604020202020204" pitchFamily="34" charset="0"/>
            </a:endParaRPr>
          </a:p>
        </p:txBody>
      </p:sp>
      <p:pic>
        <p:nvPicPr>
          <p:cNvPr id="2" name="Slika 1">
            <a:extLst>
              <a:ext uri="{FF2B5EF4-FFF2-40B4-BE49-F238E27FC236}">
                <a16:creationId xmlns:a16="http://schemas.microsoft.com/office/drawing/2014/main" id="{5D515310-84B0-4773-BB9E-57790FF137C4}"/>
              </a:ext>
            </a:extLst>
          </p:cNvPr>
          <p:cNvPicPr>
            <a:picLocks noChangeAspect="1"/>
          </p:cNvPicPr>
          <p:nvPr/>
        </p:nvPicPr>
        <p:blipFill>
          <a:blip r:embed="rId2"/>
          <a:stretch>
            <a:fillRect/>
          </a:stretch>
        </p:blipFill>
        <p:spPr>
          <a:xfrm>
            <a:off x="7418721" y="476672"/>
            <a:ext cx="1268078" cy="883997"/>
          </a:xfrm>
          <a:prstGeom prst="rect">
            <a:avLst/>
          </a:prstGeom>
        </p:spPr>
      </p:pic>
    </p:spTree>
    <p:extLst>
      <p:ext uri="{BB962C8B-B14F-4D97-AF65-F5344CB8AC3E}">
        <p14:creationId xmlns:p14="http://schemas.microsoft.com/office/powerpoint/2010/main" val="1964079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 Kineziologija</a:t>
            </a:r>
            <a:endParaRPr lang="sl-SI" sz="1800" dirty="0">
              <a:latin typeface="Arial" panose="020B0604020202020204" pitchFamily="34" charset="0"/>
              <a:cs typeface="Arial" panose="020B0604020202020204" pitchFamily="34" charset="0"/>
            </a:endParaRPr>
          </a:p>
        </p:txBody>
      </p:sp>
      <p:pic>
        <p:nvPicPr>
          <p:cNvPr id="2" name="Slika 1">
            <a:extLst>
              <a:ext uri="{FF2B5EF4-FFF2-40B4-BE49-F238E27FC236}">
                <a16:creationId xmlns:a16="http://schemas.microsoft.com/office/drawing/2014/main" id="{6AC27558-DB0D-4D5F-BD43-25B4883F4566}"/>
              </a:ext>
            </a:extLst>
          </p:cNvPr>
          <p:cNvPicPr>
            <a:picLocks noChangeAspect="1"/>
          </p:cNvPicPr>
          <p:nvPr/>
        </p:nvPicPr>
        <p:blipFill>
          <a:blip r:embed="rId2"/>
          <a:stretch>
            <a:fillRect/>
          </a:stretch>
        </p:blipFill>
        <p:spPr>
          <a:xfrm>
            <a:off x="7524328" y="536109"/>
            <a:ext cx="1268078" cy="883997"/>
          </a:xfrm>
          <a:prstGeom prst="rect">
            <a:avLst/>
          </a:prstGeom>
        </p:spPr>
      </p:pic>
      <p:pic>
        <p:nvPicPr>
          <p:cNvPr id="5" name="Slika 4">
            <a:extLst>
              <a:ext uri="{FF2B5EF4-FFF2-40B4-BE49-F238E27FC236}">
                <a16:creationId xmlns:a16="http://schemas.microsoft.com/office/drawing/2014/main" id="{6120A226-1D1F-4769-AA70-037D06D5DACF}"/>
              </a:ext>
            </a:extLst>
          </p:cNvPr>
          <p:cNvPicPr>
            <a:picLocks noChangeAspect="1"/>
          </p:cNvPicPr>
          <p:nvPr/>
        </p:nvPicPr>
        <p:blipFill>
          <a:blip r:embed="rId3"/>
          <a:stretch>
            <a:fillRect/>
          </a:stretch>
        </p:blipFill>
        <p:spPr>
          <a:xfrm>
            <a:off x="59888" y="1765715"/>
            <a:ext cx="9084111" cy="5050996"/>
          </a:xfrm>
          <a:prstGeom prst="rect">
            <a:avLst/>
          </a:prstGeom>
        </p:spPr>
      </p:pic>
    </p:spTree>
    <p:extLst>
      <p:ext uri="{BB962C8B-B14F-4D97-AF65-F5344CB8AC3E}">
        <p14:creationId xmlns:p14="http://schemas.microsoft.com/office/powerpoint/2010/main" val="2779733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 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395536" y="2256508"/>
            <a:ext cx="8568952" cy="4031873"/>
          </a:xfrm>
          <a:prstGeom prst="rect">
            <a:avLst/>
          </a:prstGeom>
          <a:solidFill>
            <a:srgbClr val="FFC000"/>
          </a:solidFill>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2400" b="1" i="0" u="sng" strike="noStrike" kern="1200" cap="none" spc="0" normalizeH="0" baseline="0" noProof="0" dirty="0">
                <a:ln>
                  <a:noFill/>
                </a:ln>
                <a:solidFill>
                  <a:prstClr val="black"/>
                </a:solidFill>
                <a:effectLst/>
                <a:uLnTx/>
                <a:uFillTx/>
                <a:latin typeface="Calibri" panose="020F0502020204030204"/>
                <a:ea typeface="+mn-ea"/>
                <a:cs typeface="+mn-cs"/>
              </a:rPr>
              <a:t>Obvezne priloge k prijavi:</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800" b="0" i="0" u="sng"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Fotokopija diplome zaključenega študijskega programa (univerzitetnega, magistrskega,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specialističnega ali drugostopenjskega), ali kopija začasnega potrdila o diplomiranju, če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diploma še ni bila izdana;</a:t>
            </a:r>
            <a:b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dokazila o povprečni oceni študija in oceni diplome in/ali fotokopija priloge k diplomi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(univerzitetne, magistrske, specialistične, drugostopenjske);</a:t>
            </a:r>
            <a:b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soglasje mentorja o prevzemu mentorstva;</a:t>
            </a:r>
            <a:b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kratek načrt/opis znanstveno raziskovalnega dela;</a:t>
            </a:r>
          </a:p>
          <a:p>
            <a:pPr marL="0" marR="0" lvl="0" indent="0" algn="l" defTabSz="914400" rtl="0" eaLnBrk="1" fontAlgn="base" latinLnBrk="0" hangingPunct="1">
              <a:lnSpc>
                <a:spcPct val="100000"/>
              </a:lnSpc>
              <a:spcBef>
                <a:spcPts val="0"/>
              </a:spcBef>
              <a:spcAft>
                <a:spcPts val="0"/>
              </a:spcAft>
              <a:buClrTx/>
              <a:buSzTx/>
              <a:buFontTx/>
              <a:buNone/>
              <a:tabLst/>
              <a:defRPr/>
            </a:pPr>
            <a:endParaRPr lang="sl-SI" sz="1600" dirty="0">
              <a:solidFill>
                <a:prstClr val="black"/>
              </a:solidFill>
              <a:latin typeface="Calibri" panose="020F0502020204030204"/>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Dodatne priloge:</a:t>
            </a:r>
            <a:b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dokazila o dosežkih na znanstvenem in strokovnem področju (objavljeni članki v revijah in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monografijah, aktivno sodelovanje v mednarodnih projektih, razstavah, koncertih; če  lahko,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priložite izpis iz COBISSA);</a:t>
            </a:r>
            <a:b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t>•    dokazila o prejetih nagradah (Prešernova, Ferbarjeva, itd.). </a:t>
            </a:r>
            <a:br>
              <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sl-SI"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Slika 2">
            <a:extLst>
              <a:ext uri="{FF2B5EF4-FFF2-40B4-BE49-F238E27FC236}">
                <a16:creationId xmlns:a16="http://schemas.microsoft.com/office/drawing/2014/main" id="{25AB037E-D9FF-4B12-84E9-090C305EFE40}"/>
              </a:ext>
            </a:extLst>
          </p:cNvPr>
          <p:cNvPicPr>
            <a:picLocks noChangeAspect="1"/>
          </p:cNvPicPr>
          <p:nvPr/>
        </p:nvPicPr>
        <p:blipFill>
          <a:blip r:embed="rId2"/>
          <a:stretch>
            <a:fillRect/>
          </a:stretch>
        </p:blipFill>
        <p:spPr>
          <a:xfrm>
            <a:off x="7595561" y="620063"/>
            <a:ext cx="1268078" cy="883997"/>
          </a:xfrm>
          <a:prstGeom prst="rect">
            <a:avLst/>
          </a:prstGeom>
        </p:spPr>
      </p:pic>
    </p:spTree>
    <p:extLst>
      <p:ext uri="{BB962C8B-B14F-4D97-AF65-F5344CB8AC3E}">
        <p14:creationId xmlns:p14="http://schemas.microsoft.com/office/powerpoint/2010/main" val="2855366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 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395536" y="2014805"/>
            <a:ext cx="8568952" cy="1077218"/>
          </a:xfrm>
          <a:prstGeom prst="rect">
            <a:avLst/>
          </a:prstGeom>
          <a:solidFill>
            <a:srgbClr val="FFC000"/>
          </a:solidFill>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800" b="1" i="0" u="sng" strike="noStrike" kern="1200" cap="none" spc="0" normalizeH="0" baseline="0" noProof="0" dirty="0">
                <a:ln>
                  <a:noFill/>
                </a:ln>
                <a:solidFill>
                  <a:prstClr val="black"/>
                </a:solidFill>
                <a:effectLst/>
                <a:uLnTx/>
                <a:uFillTx/>
                <a:latin typeface="Calibri" panose="020F0502020204030204"/>
                <a:ea typeface="+mn-ea"/>
                <a:cs typeface="+mn-cs"/>
              </a:rPr>
              <a:t>Priznavanje za tujce: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1800" b="1" i="0" u="sng" strike="noStrike" kern="1200" cap="none" spc="0" normalizeH="0" baseline="0" noProof="0" dirty="0">
                <a:ln>
                  <a:noFill/>
                </a:ln>
                <a:solidFill>
                  <a:prstClr val="black"/>
                </a:solidFill>
                <a:effectLst/>
                <a:uLnTx/>
                <a:uFillTx/>
                <a:latin typeface="Calibri" panose="020F0502020204030204"/>
                <a:ea typeface="+mn-ea"/>
                <a:cs typeface="+mn-cs"/>
                <a:hlinkClick r:id="rId2"/>
              </a:rPr>
              <a:t>https://www.uni-lj.si/studij/prijavno-sprejemni-postopki/kandidati-s-tujimi-listinami-visokosolski-dr</a:t>
            </a:r>
            <a:r>
              <a:rPr kumimoji="0" lang="sl-SI" sz="1800" b="1" i="0" u="sng"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l-SI" sz="2000" b="1" i="0" u="sng"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800" b="0" i="0" u="sng"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Slika 2">
            <a:extLst>
              <a:ext uri="{FF2B5EF4-FFF2-40B4-BE49-F238E27FC236}">
                <a16:creationId xmlns:a16="http://schemas.microsoft.com/office/drawing/2014/main" id="{67687C43-2570-4B95-9236-40EDA0C933EE}"/>
              </a:ext>
            </a:extLst>
          </p:cNvPr>
          <p:cNvPicPr>
            <a:picLocks noChangeAspect="1"/>
          </p:cNvPicPr>
          <p:nvPr/>
        </p:nvPicPr>
        <p:blipFill>
          <a:blip r:embed="rId3"/>
          <a:stretch>
            <a:fillRect/>
          </a:stretch>
        </p:blipFill>
        <p:spPr>
          <a:xfrm>
            <a:off x="7524328" y="548680"/>
            <a:ext cx="1268078" cy="883997"/>
          </a:xfrm>
          <a:prstGeom prst="rect">
            <a:avLst/>
          </a:prstGeom>
        </p:spPr>
      </p:pic>
      <p:pic>
        <p:nvPicPr>
          <p:cNvPr id="6" name="Slika 5">
            <a:extLst>
              <a:ext uri="{FF2B5EF4-FFF2-40B4-BE49-F238E27FC236}">
                <a16:creationId xmlns:a16="http://schemas.microsoft.com/office/drawing/2014/main" id="{531B1457-3CCE-42F0-813F-77C838E9B7F3}"/>
              </a:ext>
            </a:extLst>
          </p:cNvPr>
          <p:cNvPicPr>
            <a:picLocks noChangeAspect="1"/>
          </p:cNvPicPr>
          <p:nvPr/>
        </p:nvPicPr>
        <p:blipFill>
          <a:blip r:embed="rId4"/>
          <a:stretch>
            <a:fillRect/>
          </a:stretch>
        </p:blipFill>
        <p:spPr>
          <a:xfrm>
            <a:off x="1484049" y="2924944"/>
            <a:ext cx="7246653" cy="4383373"/>
          </a:xfrm>
          <a:prstGeom prst="rect">
            <a:avLst/>
          </a:prstGeom>
        </p:spPr>
      </p:pic>
    </p:spTree>
    <p:extLst>
      <p:ext uri="{BB962C8B-B14F-4D97-AF65-F5344CB8AC3E}">
        <p14:creationId xmlns:p14="http://schemas.microsoft.com/office/powerpoint/2010/main" val="12544628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921302" y="1492951"/>
            <a:ext cx="6897960" cy="5201424"/>
          </a:xfrm>
          <a:prstGeom prst="rect">
            <a:avLst/>
          </a:prstGeom>
          <a:solidFill>
            <a:srgbClr val="FFC000"/>
          </a:solidFill>
        </p:spPr>
        <p:txBody>
          <a:bodyPr wrap="square">
            <a:spAutoFit/>
          </a:bodyPr>
          <a:lstStyle/>
          <a:p>
            <a:pPr fontAlgn="base"/>
            <a:r>
              <a:rPr lang="sl-SI" sz="2400" dirty="0">
                <a:latin typeface="Arial" panose="020B0604020202020204" pitchFamily="34" charset="0"/>
                <a:cs typeface="Arial" panose="020B0604020202020204" pitchFamily="34" charset="0"/>
              </a:rPr>
              <a:t>Več informacij o doktorskem študijskem programu:</a:t>
            </a:r>
          </a:p>
          <a:p>
            <a:pPr fontAlgn="base"/>
            <a:endParaRPr lang="sl-SI" sz="2400" dirty="0">
              <a:latin typeface="Arial" panose="020B0604020202020204" pitchFamily="34" charset="0"/>
              <a:cs typeface="Arial" panose="020B0604020202020204" pitchFamily="34" charset="0"/>
            </a:endParaRPr>
          </a:p>
          <a:p>
            <a:pPr fontAlgn="base"/>
            <a:r>
              <a:rPr lang="sl-SI" sz="2400" dirty="0">
                <a:latin typeface="Arial" panose="020B0604020202020204" pitchFamily="34" charset="0"/>
                <a:cs typeface="Arial" panose="020B0604020202020204" pitchFamily="34" charset="0"/>
              </a:rPr>
              <a:t>Urša Bajželj – Referat za doktorski študij:</a:t>
            </a:r>
          </a:p>
          <a:p>
            <a:pPr fontAlgn="base"/>
            <a:r>
              <a:rPr lang="sl-SI" sz="2400" dirty="0">
                <a:latin typeface="Arial" panose="020B0604020202020204" pitchFamily="34" charset="0"/>
                <a:cs typeface="Arial" panose="020B0604020202020204" pitchFamily="34" charset="0"/>
              </a:rPr>
              <a:t>e-pošta: </a:t>
            </a:r>
            <a:r>
              <a:rPr lang="sl-SI" sz="2400" dirty="0">
                <a:latin typeface="Arial" panose="020B0604020202020204" pitchFamily="34" charset="0"/>
                <a:cs typeface="Arial" panose="020B0604020202020204" pitchFamily="34" charset="0"/>
                <a:hlinkClick r:id="rId2"/>
              </a:rPr>
              <a:t>ursula.bajzelj@fsp.uni-lj.si</a:t>
            </a:r>
            <a:endParaRPr lang="sl-SI" sz="2400" dirty="0">
              <a:latin typeface="Arial" panose="020B0604020202020204" pitchFamily="34" charset="0"/>
              <a:cs typeface="Arial" panose="020B0604020202020204" pitchFamily="34" charset="0"/>
            </a:endParaRPr>
          </a:p>
          <a:p>
            <a:pPr fontAlgn="base"/>
            <a:r>
              <a:rPr lang="sl-SI" sz="2400" dirty="0">
                <a:latin typeface="Arial" panose="020B0604020202020204" pitchFamily="34" charset="0"/>
                <a:cs typeface="Arial" panose="020B0604020202020204" pitchFamily="34" charset="0"/>
              </a:rPr>
              <a:t>Telefon: +386 1 520 77 09</a:t>
            </a:r>
          </a:p>
          <a:p>
            <a:pPr fontAlgn="base"/>
            <a:endParaRPr lang="sl-SI" sz="2400" dirty="0">
              <a:latin typeface="Arial" panose="020B0604020202020204" pitchFamily="34" charset="0"/>
              <a:cs typeface="Arial" panose="020B0604020202020204" pitchFamily="34" charset="0"/>
            </a:endParaRPr>
          </a:p>
          <a:p>
            <a:pPr fontAlgn="base"/>
            <a:r>
              <a:rPr lang="sl-SI" sz="2400" dirty="0">
                <a:latin typeface="Arial" panose="020B0604020202020204" pitchFamily="34" charset="0"/>
                <a:cs typeface="Arial" panose="020B0604020202020204" pitchFamily="34" charset="0"/>
              </a:rPr>
              <a:t>Dodatne informacije o doktorskem študiju na Univerzi v Ljubljani najdete na povezavi: </a:t>
            </a:r>
          </a:p>
          <a:p>
            <a:pPr fontAlgn="base"/>
            <a:endParaRPr lang="sl-SI" sz="2400" dirty="0">
              <a:latin typeface="Arial" panose="020B0604020202020204" pitchFamily="34" charset="0"/>
              <a:cs typeface="Arial" panose="020B0604020202020204" pitchFamily="34" charset="0"/>
            </a:endParaRPr>
          </a:p>
          <a:p>
            <a:pPr fontAlgn="base"/>
            <a:r>
              <a:rPr lang="sl-SI" sz="2400" dirty="0">
                <a:latin typeface="Arial" panose="020B0604020202020204" pitchFamily="34" charset="0"/>
                <a:cs typeface="Arial" panose="020B0604020202020204" pitchFamily="34" charset="0"/>
                <a:hlinkClick r:id="rId3"/>
              </a:rPr>
              <a:t>Doktorska šola UL</a:t>
            </a:r>
            <a:endParaRPr lang="sl-SI" sz="2400" dirty="0">
              <a:latin typeface="Arial" panose="020B0604020202020204" pitchFamily="34" charset="0"/>
              <a:cs typeface="Arial" panose="020B0604020202020204" pitchFamily="34" charset="0"/>
            </a:endParaRPr>
          </a:p>
          <a:p>
            <a:pPr algn="ctr" fontAlgn="base"/>
            <a:endParaRPr lang="sl-SI" sz="4000" dirty="0"/>
          </a:p>
          <a:p>
            <a:pPr algn="ctr" fontAlgn="base"/>
            <a:br>
              <a:rPr lang="sl-SI" sz="1400" dirty="0"/>
            </a:br>
            <a:r>
              <a:rPr lang="sl-SI" sz="1400" dirty="0"/>
              <a:t> </a:t>
            </a:r>
          </a:p>
        </p:txBody>
      </p:sp>
      <p:pic>
        <p:nvPicPr>
          <p:cNvPr id="3" name="Slika 2">
            <a:extLst>
              <a:ext uri="{FF2B5EF4-FFF2-40B4-BE49-F238E27FC236}">
                <a16:creationId xmlns:a16="http://schemas.microsoft.com/office/drawing/2014/main" id="{27C5FBE9-B284-4498-A0DB-F3448D197FF8}"/>
              </a:ext>
            </a:extLst>
          </p:cNvPr>
          <p:cNvPicPr>
            <a:picLocks noChangeAspect="1"/>
          </p:cNvPicPr>
          <p:nvPr/>
        </p:nvPicPr>
        <p:blipFill>
          <a:blip r:embed="rId4"/>
          <a:stretch>
            <a:fillRect/>
          </a:stretch>
        </p:blipFill>
        <p:spPr>
          <a:xfrm>
            <a:off x="6876256" y="548680"/>
            <a:ext cx="1268078" cy="883997"/>
          </a:xfrm>
          <a:prstGeom prst="rect">
            <a:avLst/>
          </a:prstGeom>
        </p:spPr>
      </p:pic>
    </p:spTree>
    <p:extLst>
      <p:ext uri="{BB962C8B-B14F-4D97-AF65-F5344CB8AC3E}">
        <p14:creationId xmlns:p14="http://schemas.microsoft.com/office/powerpoint/2010/main" val="1680100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943906" y="2078379"/>
            <a:ext cx="6897960" cy="4216539"/>
          </a:xfrm>
          <a:prstGeom prst="rect">
            <a:avLst/>
          </a:prstGeom>
          <a:solidFill>
            <a:srgbClr val="FFC000"/>
          </a:solidFill>
        </p:spPr>
        <p:txBody>
          <a:bodyPr wrap="square">
            <a:spAutoFit/>
          </a:bodyPr>
          <a:lstStyle/>
          <a:p>
            <a:pPr algn="ctr" fontAlgn="base"/>
            <a:endParaRPr lang="sl-SI" sz="4000" dirty="0"/>
          </a:p>
          <a:p>
            <a:pPr algn="ctr" fontAlgn="base"/>
            <a:endParaRPr lang="sl-SI" sz="4000" dirty="0"/>
          </a:p>
          <a:p>
            <a:pPr algn="ctr" fontAlgn="base"/>
            <a:endParaRPr lang="sl-SI" sz="4000" dirty="0"/>
          </a:p>
          <a:p>
            <a:pPr algn="ctr" fontAlgn="base"/>
            <a:r>
              <a:rPr lang="sl-SI" sz="4000" dirty="0">
                <a:latin typeface="Arial" panose="020B0604020202020204" pitchFamily="34" charset="0"/>
                <a:cs typeface="Arial" panose="020B0604020202020204" pitchFamily="34" charset="0"/>
              </a:rPr>
              <a:t>HVALA za pozornost!</a:t>
            </a:r>
          </a:p>
          <a:p>
            <a:pPr algn="ctr" fontAlgn="base"/>
            <a:endParaRPr lang="sl-SI" sz="4000" dirty="0">
              <a:latin typeface="Arial" panose="020B0604020202020204" pitchFamily="34" charset="0"/>
              <a:cs typeface="Arial" panose="020B0604020202020204" pitchFamily="34" charset="0"/>
            </a:endParaRPr>
          </a:p>
          <a:p>
            <a:pPr algn="ctr" fontAlgn="base"/>
            <a:endParaRPr lang="sl-SI" sz="4000" dirty="0"/>
          </a:p>
          <a:p>
            <a:pPr algn="ctr" fontAlgn="base"/>
            <a:br>
              <a:rPr lang="sl-SI" sz="1400" dirty="0"/>
            </a:br>
            <a:r>
              <a:rPr lang="sl-SI" sz="1400" dirty="0"/>
              <a:t> </a:t>
            </a:r>
          </a:p>
        </p:txBody>
      </p:sp>
      <p:pic>
        <p:nvPicPr>
          <p:cNvPr id="3" name="Slika 2">
            <a:extLst>
              <a:ext uri="{FF2B5EF4-FFF2-40B4-BE49-F238E27FC236}">
                <a16:creationId xmlns:a16="http://schemas.microsoft.com/office/drawing/2014/main" id="{BACE64F9-9FAC-4121-9C92-12FED21CAF45}"/>
              </a:ext>
            </a:extLst>
          </p:cNvPr>
          <p:cNvPicPr>
            <a:picLocks noChangeAspect="1"/>
          </p:cNvPicPr>
          <p:nvPr/>
        </p:nvPicPr>
        <p:blipFill>
          <a:blip r:embed="rId2"/>
          <a:stretch>
            <a:fillRect/>
          </a:stretch>
        </p:blipFill>
        <p:spPr>
          <a:xfrm>
            <a:off x="6660232" y="647671"/>
            <a:ext cx="1268078" cy="883997"/>
          </a:xfrm>
          <a:prstGeom prst="rect">
            <a:avLst/>
          </a:prstGeom>
        </p:spPr>
      </p:pic>
    </p:spTree>
    <p:extLst>
      <p:ext uri="{BB962C8B-B14F-4D97-AF65-F5344CB8AC3E}">
        <p14:creationId xmlns:p14="http://schemas.microsoft.com/office/powerpoint/2010/main" val="1422896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7" name="Rectangle 3"/>
          <p:cNvSpPr>
            <a:spLocks noGrp="1" noChangeArrowheads="1"/>
          </p:cNvSpPr>
          <p:nvPr>
            <p:ph sz="half" idx="1"/>
          </p:nvPr>
        </p:nvSpPr>
        <p:spPr>
          <a:xfrm>
            <a:off x="914710" y="2078379"/>
            <a:ext cx="7772089" cy="3870901"/>
          </a:xfrm>
          <a:prstGeom prst="rect">
            <a:avLst/>
          </a:prstGeom>
          <a:solidFill>
            <a:schemeClr val="accent4"/>
          </a:solidFill>
          <a:ln>
            <a:solidFill>
              <a:schemeClr val="accent2"/>
            </a:solidFill>
          </a:ln>
        </p:spPr>
        <p:txBody>
          <a:bodyPr>
            <a:normAutofit lnSpcReduction="10000"/>
          </a:bodyPr>
          <a:lstStyle/>
          <a:p>
            <a:pPr algn="just"/>
            <a:r>
              <a:rPr lang="sl-SI" sz="1800" dirty="0">
                <a:latin typeface="Arial" panose="020B0604020202020204" pitchFamily="34" charset="0"/>
                <a:cs typeface="Arial" panose="020B0604020202020204" pitchFamily="34" charset="0"/>
              </a:rPr>
              <a:t>Program vzpodbuja interdisciplinarnost ter ponuja možnost sodelovanja uveljavljenih domačih in tujih strokovnjakov. Prednost daje izbirnosti pred obveznimi oblikami študija. </a:t>
            </a:r>
          </a:p>
          <a:p>
            <a:pPr marL="0" indent="0" algn="just">
              <a:buNone/>
            </a:pPr>
            <a:endParaRPr lang="sl-SI" sz="1200" dirty="0">
              <a:latin typeface="Arial" panose="020B0604020202020204" pitchFamily="34" charset="0"/>
              <a:cs typeface="Arial" panose="020B0604020202020204" pitchFamily="34" charset="0"/>
            </a:endParaRPr>
          </a:p>
          <a:p>
            <a:pPr algn="just"/>
            <a:r>
              <a:rPr lang="sl-SI" sz="1800" dirty="0">
                <a:latin typeface="Arial" panose="020B0604020202020204" pitchFamily="34" charset="0"/>
                <a:cs typeface="Arial" panose="020B0604020202020204" pitchFamily="34" charset="0"/>
              </a:rPr>
              <a:t>Da bi primerno pokrili vse bolj razvejano področje </a:t>
            </a:r>
            <a:r>
              <a:rPr lang="sl-SI" sz="1800" dirty="0" err="1">
                <a:latin typeface="Arial" panose="020B0604020202020204" pitchFamily="34" charset="0"/>
                <a:cs typeface="Arial" panose="020B0604020202020204" pitchFamily="34" charset="0"/>
              </a:rPr>
              <a:t>kineziologije</a:t>
            </a:r>
            <a:r>
              <a:rPr lang="sl-SI" sz="1800" dirty="0">
                <a:latin typeface="Arial" panose="020B0604020202020204" pitchFamily="34" charset="0"/>
                <a:cs typeface="Arial" panose="020B0604020202020204" pitchFamily="34" charset="0"/>
              </a:rPr>
              <a:t>, je ponudba študijskih vsebin velika in raznolika. Izbirnost daje študentu možnost zgodnjega načrtovanja lastne raziskovalne kariere in zasledovanja potreb bodočih delodajalcev.</a:t>
            </a:r>
          </a:p>
          <a:p>
            <a:pPr marL="0" indent="0" algn="just">
              <a:buNone/>
            </a:pPr>
            <a:endParaRPr lang="sl-SI" sz="1200" dirty="0">
              <a:latin typeface="Arial" panose="020B0604020202020204" pitchFamily="34" charset="0"/>
              <a:cs typeface="Arial" panose="020B0604020202020204" pitchFamily="34" charset="0"/>
            </a:endParaRPr>
          </a:p>
          <a:p>
            <a:pPr algn="just"/>
            <a:r>
              <a:rPr lang="sl-SI" sz="1800" dirty="0">
                <a:latin typeface="Arial" panose="020B0604020202020204" pitchFamily="34" charset="0"/>
                <a:cs typeface="Arial" panose="020B0604020202020204" pitchFamily="34" charset="0"/>
              </a:rPr>
              <a:t>Študijski program je sestavljen iz organiziranega dela študija v obsegu 60 KT, preostalih 180 kreditnih točk pa je namenjenih raziskovalnemu delu za doktorsko disertacijo. </a:t>
            </a:r>
          </a:p>
          <a:p>
            <a:pPr algn="just"/>
            <a:endParaRPr lang="sl-SI" sz="1800" dirty="0">
              <a:latin typeface="Arial" panose="020B0604020202020204" pitchFamily="34" charset="0"/>
              <a:cs typeface="Arial" panose="020B0604020202020204" pitchFamily="34" charset="0"/>
            </a:endParaRPr>
          </a:p>
          <a:p>
            <a:pPr algn="just"/>
            <a:r>
              <a:rPr kumimoji="0" lang="sl-SI" sz="1800" dirty="0">
                <a:latin typeface="Arial" panose="020B0604020202020204" pitchFamily="34" charset="0"/>
                <a:cs typeface="Arial" panose="020B0604020202020204" pitchFamily="34" charset="0"/>
              </a:rPr>
              <a:t>Večina predavanj se izvaja v živo na FŠ v popoldanskih urah.</a:t>
            </a:r>
            <a:endParaRPr kumimoji="0" lang="sl-SI" sz="1200" dirty="0">
              <a:latin typeface="Arial" panose="020B0604020202020204" pitchFamily="34" charset="0"/>
              <a:cs typeface="Arial" panose="020B0604020202020204" pitchFamily="34" charset="0"/>
            </a:endParaRPr>
          </a:p>
        </p:txBody>
      </p:sp>
      <p:pic>
        <p:nvPicPr>
          <p:cNvPr id="2" name="Slika 1">
            <a:extLst>
              <a:ext uri="{FF2B5EF4-FFF2-40B4-BE49-F238E27FC236}">
                <a16:creationId xmlns:a16="http://schemas.microsoft.com/office/drawing/2014/main" id="{FDEA925B-139D-4566-8E88-E4DE42D9BD4F}"/>
              </a:ext>
            </a:extLst>
          </p:cNvPr>
          <p:cNvPicPr>
            <a:picLocks noChangeAspect="1"/>
          </p:cNvPicPr>
          <p:nvPr/>
        </p:nvPicPr>
        <p:blipFill>
          <a:blip r:embed="rId2"/>
          <a:stretch>
            <a:fillRect/>
          </a:stretch>
        </p:blipFill>
        <p:spPr>
          <a:xfrm>
            <a:off x="7423654" y="647671"/>
            <a:ext cx="1268078" cy="883997"/>
          </a:xfrm>
          <a:prstGeom prst="rect">
            <a:avLst/>
          </a:prstGeom>
        </p:spPr>
      </p:pic>
    </p:spTree>
    <p:extLst>
      <p:ext uri="{BB962C8B-B14F-4D97-AF65-F5344CB8AC3E}">
        <p14:creationId xmlns:p14="http://schemas.microsoft.com/office/powerpoint/2010/main" val="1176553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5" name="Pravokotnik 4"/>
          <p:cNvSpPr/>
          <p:nvPr/>
        </p:nvSpPr>
        <p:spPr bwMode="auto">
          <a:xfrm>
            <a:off x="1173875" y="1812007"/>
            <a:ext cx="2821781" cy="1146083"/>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a:lstStyle/>
          <a:p>
            <a:pPr algn="ctr">
              <a:defRPr/>
            </a:pPr>
            <a:r>
              <a:rPr lang="sl-SI" sz="3200" dirty="0">
                <a:latin typeface="Arial" panose="020B0604020202020204" pitchFamily="34" charset="0"/>
                <a:cs typeface="Arial" panose="020B0604020202020204" pitchFamily="34" charset="0"/>
              </a:rPr>
              <a:t>Struktura programa</a:t>
            </a:r>
          </a:p>
        </p:txBody>
      </p:sp>
      <p:sp>
        <p:nvSpPr>
          <p:cNvPr id="6" name="Pravokotnik 5"/>
          <p:cNvSpPr/>
          <p:nvPr/>
        </p:nvSpPr>
        <p:spPr bwMode="auto">
          <a:xfrm>
            <a:off x="1130558" y="3870774"/>
            <a:ext cx="3260696" cy="1934490"/>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a:lstStyle/>
          <a:p>
            <a:pPr>
              <a:defRPr/>
            </a:pPr>
            <a:r>
              <a:rPr lang="sl-SI" dirty="0">
                <a:latin typeface="Arial" panose="020B0604020202020204" pitchFamily="34" charset="0"/>
                <a:cs typeface="Arial" panose="020B0604020202020204" pitchFamily="34" charset="0"/>
              </a:rPr>
              <a:t>1 temeljni predmet +</a:t>
            </a:r>
          </a:p>
          <a:p>
            <a:pPr>
              <a:defRPr/>
            </a:pPr>
            <a:endParaRPr lang="sl-SI" sz="1600" dirty="0">
              <a:latin typeface="Arial" panose="020B0604020202020204" pitchFamily="34" charset="0"/>
              <a:cs typeface="Arial" panose="020B0604020202020204" pitchFamily="34" charset="0"/>
            </a:endParaRPr>
          </a:p>
          <a:p>
            <a:pPr>
              <a:defRPr/>
            </a:pPr>
            <a:r>
              <a:rPr lang="sl-SI" sz="1600" dirty="0">
                <a:latin typeface="Arial" panose="020B0604020202020204" pitchFamily="34" charset="0"/>
                <a:cs typeface="Arial" panose="020B0604020202020204" pitchFamily="34" charset="0"/>
              </a:rPr>
              <a:t>1</a:t>
            </a:r>
            <a:r>
              <a:rPr lang="sl-SI" sz="1600" dirty="0">
                <a:effectLst/>
                <a:latin typeface="Arial" panose="020B0604020202020204" pitchFamily="34" charset="0"/>
                <a:cs typeface="Arial" panose="020B0604020202020204" pitchFamily="34" charset="0"/>
              </a:rPr>
              <a:t> i</a:t>
            </a:r>
            <a:r>
              <a:rPr lang="sl-SI" dirty="0">
                <a:latin typeface="Arial" panose="020B0604020202020204" pitchFamily="34" charset="0"/>
                <a:cs typeface="Arial" panose="020B0604020202020204" pitchFamily="34" charset="0"/>
              </a:rPr>
              <a:t>zbirni temeljni predmet</a:t>
            </a:r>
          </a:p>
          <a:p>
            <a:pPr>
              <a:defRPr/>
            </a:pPr>
            <a:r>
              <a:rPr lang="sl-SI" sz="1600" dirty="0">
                <a:effectLst/>
                <a:latin typeface="Arial" panose="020B0604020202020204" pitchFamily="34" charset="0"/>
                <a:cs typeface="Arial" panose="020B0604020202020204" pitchFamily="34" charset="0"/>
              </a:rPr>
              <a:t>(študent izbere družboslov</a:t>
            </a:r>
            <a:r>
              <a:rPr lang="sl-SI" sz="1600" dirty="0">
                <a:latin typeface="Arial" panose="020B0604020202020204" pitchFamily="34" charset="0"/>
                <a:cs typeface="Arial" panose="020B0604020202020204" pitchFamily="34" charset="0"/>
              </a:rPr>
              <a:t>no ali naravoslovno področje) +</a:t>
            </a:r>
          </a:p>
          <a:p>
            <a:pPr>
              <a:defRPr/>
            </a:pPr>
            <a:endParaRPr lang="sl-SI" sz="1600" dirty="0">
              <a:latin typeface="Arial" panose="020B0604020202020204" pitchFamily="34" charset="0"/>
              <a:cs typeface="Arial" panose="020B0604020202020204" pitchFamily="34" charset="0"/>
            </a:endParaRPr>
          </a:p>
          <a:p>
            <a:pPr>
              <a:defRPr/>
            </a:pPr>
            <a:r>
              <a:rPr lang="sl-SI" sz="1600" dirty="0">
                <a:latin typeface="Arial" panose="020B0604020202020204" pitchFamily="34" charset="0"/>
                <a:cs typeface="Arial" panose="020B0604020202020204" pitchFamily="34" charset="0"/>
              </a:rPr>
              <a:t>Dopolnilne vsebine</a:t>
            </a:r>
          </a:p>
          <a:p>
            <a:pPr>
              <a:defRPr/>
            </a:pPr>
            <a:r>
              <a:rPr lang="sl-SI" sz="1600" dirty="0">
                <a:latin typeface="Arial" panose="020B0604020202020204" pitchFamily="34" charset="0"/>
                <a:cs typeface="Arial" panose="020B0604020202020204" pitchFamily="34" charset="0"/>
              </a:rPr>
              <a:t> </a:t>
            </a:r>
          </a:p>
          <a:p>
            <a:pPr>
              <a:defRPr/>
            </a:pPr>
            <a:endParaRPr lang="sl-SI" sz="1600" dirty="0">
              <a:effectLst/>
              <a:latin typeface="Arial" panose="020B0604020202020204" pitchFamily="34" charset="0"/>
              <a:cs typeface="Arial" panose="020B0604020202020204" pitchFamily="34" charset="0"/>
            </a:endParaRPr>
          </a:p>
          <a:p>
            <a:pPr>
              <a:defRPr/>
            </a:pPr>
            <a:endParaRPr lang="sl-SI" dirty="0"/>
          </a:p>
        </p:txBody>
      </p:sp>
      <p:sp>
        <p:nvSpPr>
          <p:cNvPr id="7" name="Zaobljeni pravokotnik 6"/>
          <p:cNvSpPr/>
          <p:nvPr/>
        </p:nvSpPr>
        <p:spPr bwMode="auto">
          <a:xfrm>
            <a:off x="1102932" y="6058662"/>
            <a:ext cx="3260696" cy="799338"/>
          </a:xfrm>
          <a:prstGeom prst="roundRect">
            <a:avLst/>
          </a:prstGeom>
          <a:solidFill>
            <a:srgbClr val="FFFF00"/>
          </a:solidFill>
          <a:ln w="9525" cap="flat" cmpd="sng" algn="ctr">
            <a:solidFill>
              <a:schemeClr val="tx1"/>
            </a:solidFill>
            <a:prstDash val="solid"/>
            <a:round/>
            <a:headEnd type="none" w="med" len="med"/>
            <a:tailEnd type="none" w="med" len="med"/>
          </a:ln>
          <a:effectLst/>
        </p:spPr>
        <p:txBody>
          <a:bodyPr/>
          <a:lstStyle/>
          <a:p>
            <a:pPr>
              <a:defRPr/>
            </a:pPr>
            <a:r>
              <a:rPr lang="sl-SI" sz="1600" dirty="0">
                <a:latin typeface="Arial" panose="020B0604020202020204" pitchFamily="34" charset="0"/>
                <a:cs typeface="Arial" panose="020B0604020202020204" pitchFamily="34" charset="0"/>
              </a:rPr>
              <a:t>Izbirnost daje študentu možnost zgodnjega načrtovanja lastne raziskovalne kariere.</a:t>
            </a:r>
          </a:p>
        </p:txBody>
      </p:sp>
      <p:sp>
        <p:nvSpPr>
          <p:cNvPr id="9" name="Pravokotnik 8"/>
          <p:cNvSpPr/>
          <p:nvPr/>
        </p:nvSpPr>
        <p:spPr bwMode="auto">
          <a:xfrm>
            <a:off x="5436096" y="3882241"/>
            <a:ext cx="3369433" cy="1182742"/>
          </a:xfrm>
          <a:prstGeom prst="rect">
            <a:avLst/>
          </a:prstGeom>
          <a:solidFill>
            <a:schemeClr val="accent2"/>
          </a:solidFill>
          <a:ln w="9525" cap="flat" cmpd="sng" algn="ctr">
            <a:solidFill>
              <a:schemeClr val="tx1"/>
            </a:solidFill>
            <a:prstDash val="solid"/>
            <a:round/>
            <a:headEnd type="none" w="med" len="med"/>
            <a:tailEnd type="none" w="med" len="med"/>
          </a:ln>
          <a:effectLst/>
        </p:spPr>
        <p:txBody>
          <a:bodyPr/>
          <a:lstStyle/>
          <a:p>
            <a:pPr>
              <a:defRPr/>
            </a:pPr>
            <a:r>
              <a:rPr lang="sl-SI" dirty="0">
                <a:effectLst/>
                <a:latin typeface="Arial" panose="020B0604020202020204" pitchFamily="34" charset="0"/>
                <a:cs typeface="Arial" panose="020B0604020202020204" pitchFamily="34" charset="0"/>
              </a:rPr>
              <a:t>3 i</a:t>
            </a:r>
            <a:r>
              <a:rPr lang="sl-SI" dirty="0">
                <a:latin typeface="Arial" panose="020B0604020202020204" pitchFamily="34" charset="0"/>
                <a:cs typeface="Arial" panose="020B0604020202020204" pitchFamily="34" charset="0"/>
              </a:rPr>
              <a:t>zbirni predmeti iz naravoslovnega ali družboslovnega sklopa predmetov (v 2. letniku)</a:t>
            </a:r>
            <a:endParaRPr lang="sl-SI" dirty="0">
              <a:effectLst/>
              <a:latin typeface="Arial" panose="020B0604020202020204" pitchFamily="34" charset="0"/>
              <a:cs typeface="Arial" panose="020B0604020202020204" pitchFamily="34" charset="0"/>
            </a:endParaRPr>
          </a:p>
          <a:p>
            <a:pPr>
              <a:defRPr/>
            </a:pPr>
            <a:endParaRPr lang="sl-SI" dirty="0"/>
          </a:p>
        </p:txBody>
      </p:sp>
      <p:sp>
        <p:nvSpPr>
          <p:cNvPr id="10" name="Zaobljeni pravokotnik 19"/>
          <p:cNvSpPr>
            <a:spLocks noChangeArrowheads="1"/>
          </p:cNvSpPr>
          <p:nvPr/>
        </p:nvSpPr>
        <p:spPr bwMode="auto">
          <a:xfrm>
            <a:off x="5451886" y="6058662"/>
            <a:ext cx="3369433" cy="799338"/>
          </a:xfrm>
          <a:prstGeom prst="roundRect">
            <a:avLst>
              <a:gd name="adj" fmla="val 16667"/>
            </a:avLst>
          </a:prstGeom>
          <a:solidFill>
            <a:srgbClr val="FFFF00"/>
          </a:solidFill>
          <a:ln w="9525" algn="ctr">
            <a:solidFill>
              <a:schemeClr val="tx1"/>
            </a:solidFill>
            <a:round/>
            <a:headEnd/>
            <a:tailEnd/>
          </a:ln>
        </p:spPr>
        <p:txBody>
          <a:bodyPr/>
          <a:lstStyle/>
          <a:p>
            <a:r>
              <a:rPr lang="sl-SI" sz="1600" dirty="0">
                <a:latin typeface="Arial" panose="020B0604020202020204" pitchFamily="34" charset="0"/>
                <a:cs typeface="Arial" panose="020B0604020202020204" pitchFamily="34" charset="0"/>
              </a:rPr>
              <a:t>Ponudba študijskih vsebin je zelo raznolika. </a:t>
            </a:r>
            <a:endParaRPr lang="sl-SI" sz="1600" dirty="0">
              <a:effectLst/>
              <a:latin typeface="Arial" panose="020B0604020202020204" pitchFamily="34" charset="0"/>
              <a:cs typeface="Arial" panose="020B0604020202020204" pitchFamily="34" charset="0"/>
            </a:endParaRPr>
          </a:p>
        </p:txBody>
      </p:sp>
      <p:sp>
        <p:nvSpPr>
          <p:cNvPr id="11" name="Puščica dol 10"/>
          <p:cNvSpPr/>
          <p:nvPr/>
        </p:nvSpPr>
        <p:spPr bwMode="auto">
          <a:xfrm>
            <a:off x="2220666" y="3153587"/>
            <a:ext cx="728201" cy="606465"/>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sl-SI"/>
          </a:p>
        </p:txBody>
      </p:sp>
      <p:sp>
        <p:nvSpPr>
          <p:cNvPr id="12" name="Puščica dol 11"/>
          <p:cNvSpPr/>
          <p:nvPr/>
        </p:nvSpPr>
        <p:spPr bwMode="auto">
          <a:xfrm rot="16200000">
            <a:off x="4657586" y="4201828"/>
            <a:ext cx="728201" cy="606465"/>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sl-SI"/>
          </a:p>
        </p:txBody>
      </p:sp>
      <p:pic>
        <p:nvPicPr>
          <p:cNvPr id="2" name="Slika 1">
            <a:extLst>
              <a:ext uri="{FF2B5EF4-FFF2-40B4-BE49-F238E27FC236}">
                <a16:creationId xmlns:a16="http://schemas.microsoft.com/office/drawing/2014/main" id="{A36BE0FB-01BE-477E-97AC-CECAD5997589}"/>
              </a:ext>
            </a:extLst>
          </p:cNvPr>
          <p:cNvPicPr>
            <a:picLocks noChangeAspect="1"/>
          </p:cNvPicPr>
          <p:nvPr/>
        </p:nvPicPr>
        <p:blipFill>
          <a:blip r:embed="rId2"/>
          <a:stretch>
            <a:fillRect/>
          </a:stretch>
        </p:blipFill>
        <p:spPr>
          <a:xfrm>
            <a:off x="7308304" y="647671"/>
            <a:ext cx="1268078" cy="883997"/>
          </a:xfrm>
          <a:prstGeom prst="rect">
            <a:avLst/>
          </a:prstGeom>
        </p:spPr>
      </p:pic>
    </p:spTree>
    <p:extLst>
      <p:ext uri="{BB962C8B-B14F-4D97-AF65-F5344CB8AC3E}">
        <p14:creationId xmlns:p14="http://schemas.microsoft.com/office/powerpoint/2010/main" val="1508065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graphicFrame>
        <p:nvGraphicFramePr>
          <p:cNvPr id="7" name="Tabela 6">
            <a:extLst>
              <a:ext uri="{FF2B5EF4-FFF2-40B4-BE49-F238E27FC236}">
                <a16:creationId xmlns:a16="http://schemas.microsoft.com/office/drawing/2014/main" id="{86A0D6AD-CBA8-440B-8419-F5AE6547CDEC}"/>
              </a:ext>
            </a:extLst>
          </p:cNvPr>
          <p:cNvGraphicFramePr>
            <a:graphicFrameLocks noGrp="1"/>
          </p:cNvGraphicFramePr>
          <p:nvPr>
            <p:extLst>
              <p:ext uri="{D42A27DB-BD31-4B8C-83A1-F6EECF244321}">
                <p14:modId xmlns:p14="http://schemas.microsoft.com/office/powerpoint/2010/main" val="3957060825"/>
              </p:ext>
            </p:extLst>
          </p:nvPr>
        </p:nvGraphicFramePr>
        <p:xfrm>
          <a:off x="706317" y="2132856"/>
          <a:ext cx="7886700" cy="3759288"/>
        </p:xfrm>
        <a:graphic>
          <a:graphicData uri="http://schemas.openxmlformats.org/drawingml/2006/table">
            <a:tbl>
              <a:tblPr firstRow="1" firstCol="1" bandRow="1">
                <a:tableStyleId>{5C22544A-7EE6-4342-B048-85BDC9FD1C3A}</a:tableStyleId>
              </a:tblPr>
              <a:tblGrid>
                <a:gridCol w="2791222">
                  <a:extLst>
                    <a:ext uri="{9D8B030D-6E8A-4147-A177-3AD203B41FA5}">
                      <a16:colId xmlns:a16="http://schemas.microsoft.com/office/drawing/2014/main" val="714289772"/>
                    </a:ext>
                  </a:extLst>
                </a:gridCol>
                <a:gridCol w="648072">
                  <a:extLst>
                    <a:ext uri="{9D8B030D-6E8A-4147-A177-3AD203B41FA5}">
                      <a16:colId xmlns:a16="http://schemas.microsoft.com/office/drawing/2014/main" val="3465725551"/>
                    </a:ext>
                  </a:extLst>
                </a:gridCol>
                <a:gridCol w="4447406">
                  <a:extLst>
                    <a:ext uri="{9D8B030D-6E8A-4147-A177-3AD203B41FA5}">
                      <a16:colId xmlns:a16="http://schemas.microsoft.com/office/drawing/2014/main" val="4038152729"/>
                    </a:ext>
                  </a:extLst>
                </a:gridCol>
              </a:tblGrid>
              <a:tr h="558062">
                <a:tc gridSpan="3">
                  <a:txBody>
                    <a:bodyPr/>
                    <a:lstStyle/>
                    <a:p>
                      <a:pPr marL="0" marR="0" lvl="0" indent="0" algn="ctr" defTabSz="685800" rtl="0" eaLnBrk="1" fontAlgn="auto" latinLnBrk="0" hangingPunct="1">
                        <a:lnSpc>
                          <a:spcPct val="107000"/>
                        </a:lnSpc>
                        <a:spcBef>
                          <a:spcPts val="0"/>
                        </a:spcBef>
                        <a:spcAft>
                          <a:spcPts val="0"/>
                        </a:spcAft>
                        <a:buClrTx/>
                        <a:buSzTx/>
                        <a:buFontTx/>
                        <a:buNone/>
                        <a:tabLst/>
                        <a:defRPr/>
                      </a:pPr>
                      <a:endParaRPr lang="sl-SI" sz="1350" b="1" i="0" kern="1200" dirty="0">
                        <a:solidFill>
                          <a:schemeClr val="tx1"/>
                        </a:solidFill>
                        <a:effectLst/>
                        <a:latin typeface="+mn-lt"/>
                        <a:ea typeface="+mn-ea"/>
                        <a:cs typeface="+mn-cs"/>
                      </a:endParaRPr>
                    </a:p>
                    <a:p>
                      <a:pPr marL="0" marR="0" lvl="0" indent="0" algn="ctr" defTabSz="685800" rtl="0" eaLnBrk="1" fontAlgn="auto" latinLnBrk="0" hangingPunct="1">
                        <a:lnSpc>
                          <a:spcPct val="107000"/>
                        </a:lnSpc>
                        <a:spcBef>
                          <a:spcPts val="0"/>
                        </a:spcBef>
                        <a:spcAft>
                          <a:spcPts val="0"/>
                        </a:spcAft>
                        <a:buClrTx/>
                        <a:buSzTx/>
                        <a:buFontTx/>
                        <a:buNone/>
                        <a:tabLst/>
                        <a:defRPr/>
                      </a:pPr>
                      <a:r>
                        <a:rPr lang="sl-SI" sz="2000" b="1" i="0" kern="1200" dirty="0">
                          <a:solidFill>
                            <a:schemeClr val="tx1"/>
                          </a:solidFill>
                          <a:effectLst/>
                          <a:latin typeface="Arial" panose="020B0604020202020204" pitchFamily="34" charset="0"/>
                          <a:ea typeface="+mn-ea"/>
                          <a:cs typeface="Arial" panose="020B0604020202020204" pitchFamily="34" charset="0"/>
                        </a:rPr>
                        <a:t>Temeljni obvezni predmet:  </a:t>
                      </a:r>
                    </a:p>
                    <a:p>
                      <a:pPr marL="0" marR="0" lvl="0" indent="0" algn="ctr" defTabSz="685800" rtl="0" eaLnBrk="1" fontAlgn="auto" latinLnBrk="0" hangingPunct="1">
                        <a:lnSpc>
                          <a:spcPct val="107000"/>
                        </a:lnSpc>
                        <a:spcBef>
                          <a:spcPts val="0"/>
                        </a:spcBef>
                        <a:spcAft>
                          <a:spcPts val="0"/>
                        </a:spcAft>
                        <a:buClrTx/>
                        <a:buSzTx/>
                        <a:buFontTx/>
                        <a:buNone/>
                        <a:tabLst/>
                        <a:defRPr/>
                      </a:pPr>
                      <a:r>
                        <a:rPr lang="sl-SI" sz="2800" b="1" i="0" kern="1200" dirty="0">
                          <a:solidFill>
                            <a:schemeClr val="tx1"/>
                          </a:solidFill>
                          <a:effectLst/>
                          <a:latin typeface="Arial" panose="020B0604020202020204" pitchFamily="34" charset="0"/>
                          <a:ea typeface="+mn-ea"/>
                          <a:cs typeface="Arial" panose="020B0604020202020204" pitchFamily="34" charset="0"/>
                        </a:rPr>
                        <a:t>Metode kineziološkega raziskovanja 1 (5KT)</a:t>
                      </a:r>
                      <a:endParaRPr lang="sl-SI" sz="28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0"/>
                        </a:spcAft>
                      </a:pPr>
                      <a:endParaRPr lang="sl-SI"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rgbClr val="FFC000"/>
                    </a:solidFill>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119644560"/>
                  </a:ext>
                </a:extLst>
              </a:tr>
              <a:tr h="558062">
                <a:tc gridSpan="3">
                  <a:txBody>
                    <a:bodyPr/>
                    <a:lstStyle/>
                    <a:p>
                      <a:pPr>
                        <a:lnSpc>
                          <a:spcPct val="107000"/>
                        </a:lnSpc>
                        <a:spcAft>
                          <a:spcPts val="0"/>
                        </a:spcAft>
                      </a:pPr>
                      <a:endParaRPr lang="sl-S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noFill/>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673639792"/>
                  </a:ext>
                </a:extLst>
              </a:tr>
              <a:tr h="558062">
                <a:tc rowSpan="2">
                  <a:txBody>
                    <a:bodyPr/>
                    <a:lstStyle/>
                    <a:p>
                      <a:pPr>
                        <a:lnSpc>
                          <a:spcPct val="107000"/>
                        </a:lnSpc>
                        <a:spcAft>
                          <a:spcPts val="0"/>
                        </a:spcAft>
                      </a:pPr>
                      <a:r>
                        <a:rPr lang="sl-SI" sz="2000" b="1" i="0" kern="1200" dirty="0">
                          <a:solidFill>
                            <a:schemeClr val="tx1"/>
                          </a:solidFill>
                          <a:effectLst/>
                          <a:latin typeface="Arial" panose="020B0604020202020204" pitchFamily="34" charset="0"/>
                          <a:ea typeface="+mn-ea"/>
                          <a:cs typeface="Arial" panose="020B0604020202020204" pitchFamily="34" charset="0"/>
                        </a:rPr>
                        <a:t>Temeljni izbirni predmet:</a:t>
                      </a:r>
                    </a:p>
                    <a:p>
                      <a:pPr>
                        <a:lnSpc>
                          <a:spcPct val="107000"/>
                        </a:lnSpc>
                        <a:spcAft>
                          <a:spcPts val="0"/>
                        </a:spcAft>
                      </a:pPr>
                      <a:r>
                        <a:rPr lang="sl-SI" sz="2800" b="1" i="0" kern="1200" dirty="0" err="1">
                          <a:solidFill>
                            <a:schemeClr val="tx1"/>
                          </a:solidFill>
                          <a:effectLst/>
                          <a:latin typeface="Arial" panose="020B0604020202020204" pitchFamily="34" charset="0"/>
                          <a:ea typeface="+mn-ea"/>
                          <a:cs typeface="Arial" panose="020B0604020202020204" pitchFamily="34" charset="0"/>
                        </a:rPr>
                        <a:t>Kineziološki</a:t>
                      </a:r>
                      <a:r>
                        <a:rPr lang="sl-SI" sz="2800" b="1" i="0" kern="1200" dirty="0">
                          <a:solidFill>
                            <a:schemeClr val="tx1"/>
                          </a:solidFill>
                          <a:effectLst/>
                          <a:latin typeface="Arial" panose="020B0604020202020204" pitchFamily="34" charset="0"/>
                          <a:ea typeface="+mn-ea"/>
                          <a:cs typeface="Arial" panose="020B0604020202020204" pitchFamily="34" charset="0"/>
                        </a:rPr>
                        <a:t> vidiki raziskovanja:</a:t>
                      </a:r>
                      <a:endParaRPr lang="sl-SI"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solidFill>
                      <a:srgbClr val="FFC000"/>
                    </a:solidFill>
                  </a:tcPr>
                </a:tc>
                <a:tc>
                  <a:txBody>
                    <a:bodyPr/>
                    <a:lstStyle/>
                    <a:p>
                      <a:pPr>
                        <a:lnSpc>
                          <a:spcPct val="107000"/>
                        </a:lnSpc>
                        <a:spcAft>
                          <a:spcPts val="0"/>
                        </a:spcAft>
                      </a:pPr>
                      <a:r>
                        <a:rPr lang="sl-SI" sz="2800" dirty="0">
                          <a:effectLst/>
                        </a:rPr>
                        <a:t> </a:t>
                      </a:r>
                      <a:endParaRPr lang="sl-SI"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rgbClr val="FFC000"/>
                    </a:solidFill>
                  </a:tcPr>
                </a:tc>
                <a:tc>
                  <a:txBody>
                    <a:bodyPr/>
                    <a:lstStyle/>
                    <a:p>
                      <a:pPr>
                        <a:lnSpc>
                          <a:spcPct val="107000"/>
                        </a:lnSpc>
                        <a:spcAft>
                          <a:spcPts val="0"/>
                        </a:spcAft>
                      </a:pPr>
                      <a:r>
                        <a:rPr lang="sl-SI" sz="2800" b="1" i="0" kern="1200" dirty="0">
                          <a:solidFill>
                            <a:schemeClr val="dk1"/>
                          </a:solidFill>
                          <a:effectLst/>
                          <a:latin typeface="Arial" panose="020B0604020202020204" pitchFamily="34" charset="0"/>
                          <a:ea typeface="+mn-ea"/>
                          <a:cs typeface="Arial" panose="020B0604020202020204" pitchFamily="34" charset="0"/>
                        </a:rPr>
                        <a:t>Naravoslovni konteksti </a:t>
                      </a:r>
                      <a:r>
                        <a:rPr lang="sl-SI" sz="2800" b="1" i="0" kern="1200" dirty="0" err="1">
                          <a:solidFill>
                            <a:schemeClr val="dk1"/>
                          </a:solidFill>
                          <a:effectLst/>
                          <a:latin typeface="Arial" panose="020B0604020202020204" pitchFamily="34" charset="0"/>
                          <a:ea typeface="+mn-ea"/>
                          <a:cs typeface="Arial" panose="020B0604020202020204" pitchFamily="34" charset="0"/>
                        </a:rPr>
                        <a:t>kineziologije</a:t>
                      </a:r>
                      <a:r>
                        <a:rPr lang="sl-SI" sz="2800" b="1" i="0" kern="1200" dirty="0">
                          <a:solidFill>
                            <a:schemeClr val="dk1"/>
                          </a:solidFill>
                          <a:effectLst/>
                          <a:latin typeface="Arial" panose="020B0604020202020204" pitchFamily="34" charset="0"/>
                          <a:ea typeface="+mn-ea"/>
                          <a:cs typeface="Arial" panose="020B0604020202020204" pitchFamily="34" charset="0"/>
                        </a:rPr>
                        <a:t> (5KT)</a:t>
                      </a:r>
                      <a:endParaRPr lang="sl-SI" sz="2800" b="1"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solidFill>
                      <a:srgbClr val="FFC000"/>
                    </a:solidFill>
                  </a:tcPr>
                </a:tc>
                <a:extLst>
                  <a:ext uri="{0D108BD9-81ED-4DB2-BD59-A6C34878D82A}">
                    <a16:rowId xmlns:a16="http://schemas.microsoft.com/office/drawing/2014/main" val="4095202608"/>
                  </a:ext>
                </a:extLst>
              </a:tr>
              <a:tr h="558062">
                <a:tc vMerge="1">
                  <a:txBody>
                    <a:bodyPr/>
                    <a:lstStyle/>
                    <a:p>
                      <a:pPr algn="ctr">
                        <a:lnSpc>
                          <a:spcPct val="107000"/>
                        </a:lnSpc>
                      </a:pPr>
                      <a:endParaRPr lang="sl-SI" sz="2800" dirty="0">
                        <a:solidFill>
                          <a:schemeClr val="tx1"/>
                        </a:solidFill>
                        <a:effectLst/>
                        <a:latin typeface="Calibri" panose="020F0502020204030204" pitchFamily="34" charset="0"/>
                      </a:endParaRPr>
                    </a:p>
                  </a:txBody>
                  <a:tcPr marL="9525" marR="9525" marT="9525" marB="9525" anchor="ctr">
                    <a:solidFill>
                      <a:srgbClr val="FFC000"/>
                    </a:solidFill>
                  </a:tcPr>
                </a:tc>
                <a:tc>
                  <a:txBody>
                    <a:bodyPr/>
                    <a:lstStyle/>
                    <a:p>
                      <a:pPr>
                        <a:lnSpc>
                          <a:spcPct val="107000"/>
                        </a:lnSpc>
                        <a:spcAft>
                          <a:spcPts val="0"/>
                        </a:spcAft>
                      </a:pPr>
                      <a:r>
                        <a:rPr lang="sl-SI" sz="2800" dirty="0">
                          <a:effectLst/>
                        </a:rPr>
                        <a:t> </a:t>
                      </a:r>
                      <a:endParaRPr lang="sl-SI"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solidFill>
                      <a:srgbClr val="FFC000"/>
                    </a:solidFill>
                  </a:tcPr>
                </a:tc>
                <a:tc>
                  <a:txBody>
                    <a:bodyPr/>
                    <a:lstStyle/>
                    <a:p>
                      <a:pPr>
                        <a:lnSpc>
                          <a:spcPct val="107000"/>
                        </a:lnSpc>
                        <a:spcAft>
                          <a:spcPts val="0"/>
                        </a:spcAft>
                      </a:pPr>
                      <a:r>
                        <a:rPr lang="sl-SI" sz="2800" b="1" i="0" u="none" strike="noStrike" kern="1200" dirty="0">
                          <a:solidFill>
                            <a:schemeClr val="tx1"/>
                          </a:solidFill>
                          <a:effectLst/>
                          <a:latin typeface="Arial" panose="020B0604020202020204" pitchFamily="34" charset="0"/>
                          <a:ea typeface="+mn-ea"/>
                          <a:cs typeface="Arial" panose="020B0604020202020204" pitchFamily="34" charset="0"/>
                        </a:rPr>
                        <a:t>Družbeni konteksti </a:t>
                      </a:r>
                      <a:r>
                        <a:rPr lang="sl-SI" sz="2800" b="1" i="0" u="none" strike="noStrike" kern="1200" dirty="0" err="1">
                          <a:solidFill>
                            <a:schemeClr val="tx1"/>
                          </a:solidFill>
                          <a:effectLst/>
                          <a:latin typeface="Arial" panose="020B0604020202020204" pitchFamily="34" charset="0"/>
                          <a:ea typeface="+mn-ea"/>
                          <a:cs typeface="Arial" panose="020B0604020202020204" pitchFamily="34" charset="0"/>
                        </a:rPr>
                        <a:t>kineziologije</a:t>
                      </a:r>
                      <a:r>
                        <a:rPr lang="sl-SI" sz="2800" b="1" i="0" u="none" strike="noStrike" kern="1200" dirty="0">
                          <a:solidFill>
                            <a:schemeClr val="tx1"/>
                          </a:solidFill>
                          <a:effectLst/>
                          <a:latin typeface="Arial" panose="020B0604020202020204" pitchFamily="34" charset="0"/>
                          <a:ea typeface="+mn-ea"/>
                          <a:cs typeface="Arial" panose="020B0604020202020204" pitchFamily="34" charset="0"/>
                        </a:rPr>
                        <a:t> (5 KT)</a:t>
                      </a:r>
                      <a:endParaRPr lang="sl-SI" sz="28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nchor="ctr">
                    <a:solidFill>
                      <a:srgbClr val="FFC000"/>
                    </a:solidFill>
                  </a:tcPr>
                </a:tc>
                <a:extLst>
                  <a:ext uri="{0D108BD9-81ED-4DB2-BD59-A6C34878D82A}">
                    <a16:rowId xmlns:a16="http://schemas.microsoft.com/office/drawing/2014/main" val="1282914698"/>
                  </a:ext>
                </a:extLst>
              </a:tr>
            </a:tbl>
          </a:graphicData>
        </a:graphic>
      </p:graphicFrame>
      <p:graphicFrame>
        <p:nvGraphicFramePr>
          <p:cNvPr id="2" name="Tabela 1">
            <a:extLst>
              <a:ext uri="{FF2B5EF4-FFF2-40B4-BE49-F238E27FC236}">
                <a16:creationId xmlns:a16="http://schemas.microsoft.com/office/drawing/2014/main" id="{C5F792D1-E973-4DC8-85A6-B9E35E3603CD}"/>
              </a:ext>
            </a:extLst>
          </p:cNvPr>
          <p:cNvGraphicFramePr>
            <a:graphicFrameLocks noGrp="1"/>
          </p:cNvGraphicFramePr>
          <p:nvPr>
            <p:extLst>
              <p:ext uri="{D42A27DB-BD31-4B8C-83A1-F6EECF244321}">
                <p14:modId xmlns:p14="http://schemas.microsoft.com/office/powerpoint/2010/main" val="391258478"/>
              </p:ext>
            </p:extLst>
          </p:nvPr>
        </p:nvGraphicFramePr>
        <p:xfrm>
          <a:off x="3491880" y="4581128"/>
          <a:ext cx="504056" cy="297180"/>
        </p:xfrm>
        <a:graphic>
          <a:graphicData uri="http://schemas.openxmlformats.org/drawingml/2006/table">
            <a:tbl>
              <a:tblPr firstRow="1" bandRow="1">
                <a:tableStyleId>{5C22544A-7EE6-4342-B048-85BDC9FD1C3A}</a:tableStyleId>
              </a:tblPr>
              <a:tblGrid>
                <a:gridCol w="504056">
                  <a:extLst>
                    <a:ext uri="{9D8B030D-6E8A-4147-A177-3AD203B41FA5}">
                      <a16:colId xmlns:a16="http://schemas.microsoft.com/office/drawing/2014/main" val="2975024552"/>
                    </a:ext>
                  </a:extLst>
                </a:gridCol>
              </a:tblGrid>
              <a:tr h="0">
                <a:tc>
                  <a:txBody>
                    <a:bodyPr/>
                    <a:lstStyle/>
                    <a:p>
                      <a:r>
                        <a:rPr lang="sl-SI" dirty="0">
                          <a:solidFill>
                            <a:schemeClr val="tx1"/>
                          </a:solidFill>
                          <a:latin typeface="Arial" panose="020B0604020202020204" pitchFamily="34" charset="0"/>
                          <a:cs typeface="Arial" panose="020B0604020202020204" pitchFamily="34" charset="0"/>
                        </a:rPr>
                        <a:t>ALI</a:t>
                      </a:r>
                    </a:p>
                  </a:txBody>
                  <a:tcPr>
                    <a:solidFill>
                      <a:srgbClr val="FFC000"/>
                    </a:solidFill>
                  </a:tcPr>
                </a:tc>
                <a:extLst>
                  <a:ext uri="{0D108BD9-81ED-4DB2-BD59-A6C34878D82A}">
                    <a16:rowId xmlns:a16="http://schemas.microsoft.com/office/drawing/2014/main" val="3134033768"/>
                  </a:ext>
                </a:extLst>
              </a:tr>
            </a:tbl>
          </a:graphicData>
        </a:graphic>
      </p:graphicFrame>
      <p:pic>
        <p:nvPicPr>
          <p:cNvPr id="3" name="Slika 2">
            <a:extLst>
              <a:ext uri="{FF2B5EF4-FFF2-40B4-BE49-F238E27FC236}">
                <a16:creationId xmlns:a16="http://schemas.microsoft.com/office/drawing/2014/main" id="{9269DF34-D626-48CE-90F6-6E28CDC43D74}"/>
              </a:ext>
            </a:extLst>
          </p:cNvPr>
          <p:cNvPicPr>
            <a:picLocks noChangeAspect="1"/>
          </p:cNvPicPr>
          <p:nvPr/>
        </p:nvPicPr>
        <p:blipFill>
          <a:blip r:embed="rId2"/>
          <a:stretch>
            <a:fillRect/>
          </a:stretch>
        </p:blipFill>
        <p:spPr>
          <a:xfrm>
            <a:off x="7307196" y="548680"/>
            <a:ext cx="1268078" cy="883997"/>
          </a:xfrm>
          <a:prstGeom prst="rect">
            <a:avLst/>
          </a:prstGeom>
        </p:spPr>
      </p:pic>
    </p:spTree>
    <p:extLst>
      <p:ext uri="{BB962C8B-B14F-4D97-AF65-F5344CB8AC3E}">
        <p14:creationId xmlns:p14="http://schemas.microsoft.com/office/powerpoint/2010/main" val="63452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graphicFrame>
        <p:nvGraphicFramePr>
          <p:cNvPr id="3" name="Tabela 2">
            <a:extLst>
              <a:ext uri="{FF2B5EF4-FFF2-40B4-BE49-F238E27FC236}">
                <a16:creationId xmlns:a16="http://schemas.microsoft.com/office/drawing/2014/main" id="{1DA1EC00-C39B-4F3D-8326-FE06D93AAA05}"/>
              </a:ext>
            </a:extLst>
          </p:cNvPr>
          <p:cNvGraphicFramePr>
            <a:graphicFrameLocks noGrp="1"/>
          </p:cNvGraphicFramePr>
          <p:nvPr>
            <p:extLst>
              <p:ext uri="{D42A27DB-BD31-4B8C-83A1-F6EECF244321}">
                <p14:modId xmlns:p14="http://schemas.microsoft.com/office/powerpoint/2010/main" val="588925907"/>
              </p:ext>
            </p:extLst>
          </p:nvPr>
        </p:nvGraphicFramePr>
        <p:xfrm>
          <a:off x="899592" y="1825624"/>
          <a:ext cx="7474055" cy="4351341"/>
        </p:xfrm>
        <a:graphic>
          <a:graphicData uri="http://schemas.openxmlformats.org/drawingml/2006/table">
            <a:tbl>
              <a:tblPr firstRow="1" firstCol="1" bandRow="1">
                <a:tableStyleId>{5C22544A-7EE6-4342-B048-85BDC9FD1C3A}</a:tableStyleId>
              </a:tblPr>
              <a:tblGrid>
                <a:gridCol w="7474055">
                  <a:extLst>
                    <a:ext uri="{9D8B030D-6E8A-4147-A177-3AD203B41FA5}">
                      <a16:colId xmlns:a16="http://schemas.microsoft.com/office/drawing/2014/main" val="2515606452"/>
                    </a:ext>
                  </a:extLst>
                </a:gridCol>
              </a:tblGrid>
              <a:tr h="379602">
                <a:tc>
                  <a:txBody>
                    <a:bodyPr/>
                    <a:lstStyle/>
                    <a:p>
                      <a:pPr>
                        <a:lnSpc>
                          <a:spcPct val="107000"/>
                        </a:lnSpc>
                        <a:spcAft>
                          <a:spcPts val="800"/>
                        </a:spcAft>
                      </a:pPr>
                      <a:r>
                        <a:rPr lang="sl-SI" sz="2000" dirty="0">
                          <a:solidFill>
                            <a:schemeClr val="tx1"/>
                          </a:solidFill>
                          <a:effectLst/>
                          <a:latin typeface="Arial" panose="020B0604020202020204" pitchFamily="34" charset="0"/>
                          <a:cs typeface="Arial" panose="020B0604020202020204" pitchFamily="34" charset="0"/>
                        </a:rPr>
                        <a:t>Izbirni predmeti – naravoslovni sklop (vsak predmet po 5KT)</a:t>
                      </a:r>
                      <a:endParaRPr lang="sl-SI"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nchor="ctr">
                    <a:solidFill>
                      <a:srgbClr val="FFC000"/>
                    </a:solidFill>
                  </a:tcPr>
                </a:tc>
                <a:extLst>
                  <a:ext uri="{0D108BD9-81ED-4DB2-BD59-A6C34878D82A}">
                    <a16:rowId xmlns:a16="http://schemas.microsoft.com/office/drawing/2014/main" val="4290914392"/>
                  </a:ext>
                </a:extLst>
              </a:tr>
              <a:tr h="333419">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Modeliranje procesov vadbe hitrosti</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nchor="ctr">
                    <a:solidFill>
                      <a:srgbClr val="FFC000"/>
                    </a:solidFill>
                  </a:tcPr>
                </a:tc>
                <a:extLst>
                  <a:ext uri="{0D108BD9-81ED-4DB2-BD59-A6C34878D82A}">
                    <a16:rowId xmlns:a16="http://schemas.microsoft.com/office/drawing/2014/main" val="2047760640"/>
                  </a:ext>
                </a:extLst>
              </a:tr>
              <a:tr h="363832">
                <a:tc>
                  <a:txBody>
                    <a:bodyPr/>
                    <a:lstStyle/>
                    <a:p>
                      <a:pPr>
                        <a:lnSpc>
                          <a:spcPct val="107000"/>
                        </a:lnSpc>
                        <a:spcAft>
                          <a:spcPts val="800"/>
                        </a:spcAft>
                      </a:pPr>
                      <a:r>
                        <a:rPr lang="pl-PL" sz="1400" dirty="0">
                          <a:solidFill>
                            <a:schemeClr val="tx1"/>
                          </a:solidFill>
                          <a:effectLst/>
                          <a:latin typeface="Arial" panose="020B0604020202020204" pitchFamily="34" charset="0"/>
                          <a:cs typeface="Arial" panose="020B0604020202020204" pitchFamily="34" charset="0"/>
                        </a:rPr>
                        <a:t> Metode za proučevanje dolgotrajnega napora</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3441173059"/>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Optimalizacija vadbenih procesov v vzdržljivostnih športnih dejavnostih</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478755590"/>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a:t>
                      </a:r>
                      <a:r>
                        <a:rPr lang="sl-SI" sz="1400" dirty="0" err="1">
                          <a:solidFill>
                            <a:schemeClr val="tx1"/>
                          </a:solidFill>
                          <a:effectLst/>
                          <a:latin typeface="Arial" panose="020B0604020202020204" pitchFamily="34" charset="0"/>
                          <a:cs typeface="Arial" panose="020B0604020202020204" pitchFamily="34" charset="0"/>
                        </a:rPr>
                        <a:t>Nevromehanski</a:t>
                      </a:r>
                      <a:r>
                        <a:rPr lang="sl-SI" sz="1400" dirty="0">
                          <a:solidFill>
                            <a:schemeClr val="tx1"/>
                          </a:solidFill>
                          <a:effectLst/>
                          <a:latin typeface="Arial" panose="020B0604020202020204" pitchFamily="34" charset="0"/>
                          <a:cs typeface="Arial" panose="020B0604020202020204" pitchFamily="34" charset="0"/>
                        </a:rPr>
                        <a:t> praktikum</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1556721990"/>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Raziskovalne metode in modeliranje v biomehaniki športnih gibanj</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912991348"/>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Kineziologija v </a:t>
                      </a:r>
                      <a:r>
                        <a:rPr lang="sl-SI" sz="1400" dirty="0" err="1">
                          <a:solidFill>
                            <a:schemeClr val="tx1"/>
                          </a:solidFill>
                          <a:effectLst/>
                          <a:latin typeface="Arial" panose="020B0604020202020204" pitchFamily="34" charset="0"/>
                          <a:cs typeface="Arial" panose="020B0604020202020204" pitchFamily="34" charset="0"/>
                        </a:rPr>
                        <a:t>polistrukturnih</a:t>
                      </a:r>
                      <a:r>
                        <a:rPr lang="sl-SI" sz="1400" dirty="0">
                          <a:solidFill>
                            <a:schemeClr val="tx1"/>
                          </a:solidFill>
                          <a:effectLst/>
                          <a:latin typeface="Arial" panose="020B0604020202020204" pitchFamily="34" charset="0"/>
                          <a:cs typeface="Arial" panose="020B0604020202020204" pitchFamily="34" charset="0"/>
                        </a:rPr>
                        <a:t> kompleksnih športih</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3423980222"/>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Kineziologija v </a:t>
                      </a:r>
                      <a:r>
                        <a:rPr lang="sl-SI" sz="1400" dirty="0" err="1">
                          <a:solidFill>
                            <a:schemeClr val="tx1"/>
                          </a:solidFill>
                          <a:effectLst/>
                          <a:latin typeface="Arial" panose="020B0604020202020204" pitchFamily="34" charset="0"/>
                          <a:cs typeface="Arial" panose="020B0604020202020204" pitchFamily="34" charset="0"/>
                        </a:rPr>
                        <a:t>monostrukturnih</a:t>
                      </a:r>
                      <a:r>
                        <a:rPr lang="sl-SI" sz="1400" dirty="0">
                          <a:solidFill>
                            <a:schemeClr val="tx1"/>
                          </a:solidFill>
                          <a:effectLst/>
                          <a:latin typeface="Arial" panose="020B0604020202020204" pitchFamily="34" charset="0"/>
                          <a:cs typeface="Arial" panose="020B0604020202020204" pitchFamily="34" charset="0"/>
                        </a:rPr>
                        <a:t> športih</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3391812833"/>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Kineziologija v </a:t>
                      </a:r>
                      <a:r>
                        <a:rPr lang="sl-SI" sz="1400" dirty="0" err="1">
                          <a:solidFill>
                            <a:schemeClr val="tx1"/>
                          </a:solidFill>
                          <a:effectLst/>
                          <a:latin typeface="Arial" panose="020B0604020202020204" pitchFamily="34" charset="0"/>
                          <a:cs typeface="Arial" panose="020B0604020202020204" pitchFamily="34" charset="0"/>
                        </a:rPr>
                        <a:t>polistrukturnih</a:t>
                      </a:r>
                      <a:r>
                        <a:rPr lang="sl-SI" sz="1400" dirty="0">
                          <a:solidFill>
                            <a:schemeClr val="tx1"/>
                          </a:solidFill>
                          <a:effectLst/>
                          <a:latin typeface="Arial" panose="020B0604020202020204" pitchFamily="34" charset="0"/>
                          <a:cs typeface="Arial" panose="020B0604020202020204" pitchFamily="34" charset="0"/>
                        </a:rPr>
                        <a:t> konvencionalnih športih</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2286386207"/>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a:t>
                      </a:r>
                      <a:r>
                        <a:rPr lang="sl-SI" sz="1400" dirty="0" err="1">
                          <a:solidFill>
                            <a:schemeClr val="tx1"/>
                          </a:solidFill>
                          <a:effectLst/>
                          <a:latin typeface="Arial" panose="020B0604020202020204" pitchFamily="34" charset="0"/>
                          <a:cs typeface="Arial" panose="020B0604020202020204" pitchFamily="34" charset="0"/>
                        </a:rPr>
                        <a:t>Izokinetika</a:t>
                      </a:r>
                      <a:r>
                        <a:rPr lang="sl-SI" sz="1400" dirty="0">
                          <a:solidFill>
                            <a:schemeClr val="tx1"/>
                          </a:solidFill>
                          <a:effectLst/>
                          <a:latin typeface="Arial" panose="020B0604020202020204" pitchFamily="34" charset="0"/>
                          <a:cs typeface="Arial" panose="020B0604020202020204" pitchFamily="34" charset="0"/>
                        </a:rPr>
                        <a:t> - testiranje mišične jakosti, interpretacija in </a:t>
                      </a:r>
                      <a:r>
                        <a:rPr lang="sl-SI" sz="1400" dirty="0" err="1">
                          <a:solidFill>
                            <a:schemeClr val="tx1"/>
                          </a:solidFill>
                          <a:effectLst/>
                          <a:latin typeface="Arial" panose="020B0604020202020204" pitchFamily="34" charset="0"/>
                          <a:cs typeface="Arial" panose="020B0604020202020204" pitchFamily="34" charset="0"/>
                        </a:rPr>
                        <a:t>aplikativnost</a:t>
                      </a:r>
                      <a:r>
                        <a:rPr lang="sl-SI" sz="1400" dirty="0">
                          <a:solidFill>
                            <a:schemeClr val="tx1"/>
                          </a:solidFill>
                          <a:effectLst/>
                          <a:latin typeface="Arial" panose="020B0604020202020204" pitchFamily="34" charset="0"/>
                          <a:cs typeface="Arial" panose="020B0604020202020204" pitchFamily="34" charset="0"/>
                        </a:rPr>
                        <a:t> meritev</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658285029"/>
                  </a:ext>
                </a:extLst>
              </a:tr>
              <a:tr h="363832">
                <a:tc>
                  <a:txBody>
                    <a:bodyPr/>
                    <a:lstStyle/>
                    <a:p>
                      <a:pPr>
                        <a:lnSpc>
                          <a:spcPct val="107000"/>
                        </a:lnSpc>
                        <a:spcAft>
                          <a:spcPts val="800"/>
                        </a:spcAft>
                      </a:pPr>
                      <a:r>
                        <a:rPr lang="en-US" sz="1400" dirty="0">
                          <a:solidFill>
                            <a:schemeClr val="tx1"/>
                          </a:solidFill>
                          <a:effectLst/>
                          <a:latin typeface="Arial" panose="020B0604020202020204" pitchFamily="34" charset="0"/>
                          <a:cs typeface="Arial" panose="020B0604020202020204" pitchFamily="34" charset="0"/>
                        </a:rPr>
                        <a:t>Napredna </a:t>
                      </a:r>
                      <a:r>
                        <a:rPr lang="en-US" sz="1400" dirty="0" err="1">
                          <a:solidFill>
                            <a:schemeClr val="tx1"/>
                          </a:solidFill>
                          <a:effectLst/>
                          <a:latin typeface="Arial" panose="020B0604020202020204" pitchFamily="34" charset="0"/>
                          <a:cs typeface="Arial" panose="020B0604020202020204" pitchFamily="34" charset="0"/>
                        </a:rPr>
                        <a:t>okoljska</a:t>
                      </a:r>
                      <a:r>
                        <a:rPr lang="en-US" sz="1400" dirty="0">
                          <a:solidFill>
                            <a:schemeClr val="tx1"/>
                          </a:solidFill>
                          <a:effectLst/>
                          <a:latin typeface="Arial" panose="020B0604020202020204" pitchFamily="34" charset="0"/>
                          <a:cs typeface="Arial" panose="020B0604020202020204" pitchFamily="34" charset="0"/>
                        </a:rPr>
                        <a:t> </a:t>
                      </a:r>
                      <a:r>
                        <a:rPr lang="en-US" sz="1400" dirty="0" err="1">
                          <a:solidFill>
                            <a:schemeClr val="tx1"/>
                          </a:solidFill>
                          <a:effectLst/>
                          <a:latin typeface="Arial" panose="020B0604020202020204" pitchFamily="34" charset="0"/>
                          <a:cs typeface="Arial" panose="020B0604020202020204" pitchFamily="34" charset="0"/>
                        </a:rPr>
                        <a:t>športna</a:t>
                      </a:r>
                      <a:r>
                        <a:rPr lang="en-US" sz="1400" dirty="0">
                          <a:solidFill>
                            <a:schemeClr val="tx1"/>
                          </a:solidFill>
                          <a:effectLst/>
                          <a:latin typeface="Arial" panose="020B0604020202020204" pitchFamily="34" charset="0"/>
                          <a:cs typeface="Arial" panose="020B0604020202020204" pitchFamily="34" charset="0"/>
                        </a:rPr>
                        <a:t> </a:t>
                      </a:r>
                      <a:r>
                        <a:rPr lang="en-US" sz="1400" dirty="0" err="1">
                          <a:solidFill>
                            <a:schemeClr val="tx1"/>
                          </a:solidFill>
                          <a:effectLst/>
                          <a:latin typeface="Arial" panose="020B0604020202020204" pitchFamily="34" charset="0"/>
                          <a:cs typeface="Arial" panose="020B0604020202020204" pitchFamily="34" charset="0"/>
                        </a:rPr>
                        <a:t>fiziologija</a:t>
                      </a:r>
                      <a:endParaRPr lang="sl-SI"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391733984"/>
                  </a:ext>
                </a:extLst>
              </a:tr>
              <a:tr h="363832">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Načrtovanje </a:t>
                      </a:r>
                      <a:r>
                        <a:rPr lang="sl-SI" sz="1400" dirty="0" err="1">
                          <a:solidFill>
                            <a:schemeClr val="tx1"/>
                          </a:solidFill>
                          <a:effectLst/>
                          <a:latin typeface="Arial" panose="020B0604020202020204" pitchFamily="34" charset="0"/>
                          <a:cs typeface="Arial" panose="020B0604020202020204" pitchFamily="34" charset="0"/>
                        </a:rPr>
                        <a:t>kinezioloških</a:t>
                      </a:r>
                      <a:r>
                        <a:rPr lang="sl-SI" sz="1400" dirty="0">
                          <a:solidFill>
                            <a:schemeClr val="tx1"/>
                          </a:solidFill>
                          <a:effectLst/>
                          <a:latin typeface="Arial" panose="020B0604020202020204" pitchFamily="34" charset="0"/>
                          <a:cs typeface="Arial" panose="020B0604020202020204" pitchFamily="34" charset="0"/>
                        </a:rPr>
                        <a:t> raziskav v kliničnih populacijah</a:t>
                      </a:r>
                      <a:endParaRPr lang="sl-SI"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448" marR="8448" marT="8448" marB="8448">
                    <a:solidFill>
                      <a:srgbClr val="FFC000"/>
                    </a:solidFill>
                  </a:tcPr>
                </a:tc>
                <a:extLst>
                  <a:ext uri="{0D108BD9-81ED-4DB2-BD59-A6C34878D82A}">
                    <a16:rowId xmlns:a16="http://schemas.microsoft.com/office/drawing/2014/main" val="1933474178"/>
                  </a:ext>
                </a:extLst>
              </a:tr>
            </a:tbl>
          </a:graphicData>
        </a:graphic>
      </p:graphicFrame>
      <p:pic>
        <p:nvPicPr>
          <p:cNvPr id="2" name="Slika 1">
            <a:extLst>
              <a:ext uri="{FF2B5EF4-FFF2-40B4-BE49-F238E27FC236}">
                <a16:creationId xmlns:a16="http://schemas.microsoft.com/office/drawing/2014/main" id="{F1EF3E6E-09F2-4D2A-B18B-998E9C0347BA}"/>
              </a:ext>
            </a:extLst>
          </p:cNvPr>
          <p:cNvPicPr>
            <a:picLocks noChangeAspect="1"/>
          </p:cNvPicPr>
          <p:nvPr/>
        </p:nvPicPr>
        <p:blipFill>
          <a:blip r:embed="rId2"/>
          <a:stretch>
            <a:fillRect/>
          </a:stretch>
        </p:blipFill>
        <p:spPr>
          <a:xfrm>
            <a:off x="7433530" y="553486"/>
            <a:ext cx="1268078" cy="883997"/>
          </a:xfrm>
          <a:prstGeom prst="rect">
            <a:avLst/>
          </a:prstGeom>
        </p:spPr>
      </p:pic>
    </p:spTree>
    <p:extLst>
      <p:ext uri="{BB962C8B-B14F-4D97-AF65-F5344CB8AC3E}">
        <p14:creationId xmlns:p14="http://schemas.microsoft.com/office/powerpoint/2010/main" val="501165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graphicFrame>
        <p:nvGraphicFramePr>
          <p:cNvPr id="2" name="Tabela 1">
            <a:extLst>
              <a:ext uri="{FF2B5EF4-FFF2-40B4-BE49-F238E27FC236}">
                <a16:creationId xmlns:a16="http://schemas.microsoft.com/office/drawing/2014/main" id="{146BCBF1-426F-43F5-9F93-6CC310186EE5}"/>
              </a:ext>
            </a:extLst>
          </p:cNvPr>
          <p:cNvGraphicFramePr>
            <a:graphicFrameLocks noGrp="1"/>
          </p:cNvGraphicFramePr>
          <p:nvPr>
            <p:extLst>
              <p:ext uri="{D42A27DB-BD31-4B8C-83A1-F6EECF244321}">
                <p14:modId xmlns:p14="http://schemas.microsoft.com/office/powerpoint/2010/main" val="1652661141"/>
              </p:ext>
            </p:extLst>
          </p:nvPr>
        </p:nvGraphicFramePr>
        <p:xfrm>
          <a:off x="807587" y="2078379"/>
          <a:ext cx="7528826" cy="4098588"/>
        </p:xfrm>
        <a:graphic>
          <a:graphicData uri="http://schemas.openxmlformats.org/drawingml/2006/table">
            <a:tbl>
              <a:tblPr firstRow="1" firstCol="1" bandRow="1">
                <a:tableStyleId>{5C22544A-7EE6-4342-B048-85BDC9FD1C3A}</a:tableStyleId>
              </a:tblPr>
              <a:tblGrid>
                <a:gridCol w="7528826">
                  <a:extLst>
                    <a:ext uri="{9D8B030D-6E8A-4147-A177-3AD203B41FA5}">
                      <a16:colId xmlns:a16="http://schemas.microsoft.com/office/drawing/2014/main" val="1535150286"/>
                    </a:ext>
                  </a:extLst>
                </a:gridCol>
              </a:tblGrid>
              <a:tr h="348039">
                <a:tc>
                  <a:txBody>
                    <a:bodyPr/>
                    <a:lstStyle/>
                    <a:p>
                      <a:pPr>
                        <a:lnSpc>
                          <a:spcPct val="107000"/>
                        </a:lnSpc>
                        <a:spcAft>
                          <a:spcPts val="800"/>
                        </a:spcAft>
                      </a:pPr>
                      <a:r>
                        <a:rPr lang="sl-SI" sz="2000" dirty="0">
                          <a:solidFill>
                            <a:schemeClr val="tx1"/>
                          </a:solidFill>
                          <a:effectLst/>
                          <a:latin typeface="Arial" panose="020B0604020202020204" pitchFamily="34" charset="0"/>
                          <a:cs typeface="Arial" panose="020B0604020202020204" pitchFamily="34" charset="0"/>
                        </a:rPr>
                        <a:t>Izbirni predmeti – družboslovni sklop (vsak predmet po 5 KT)</a:t>
                      </a:r>
                      <a:endParaRPr lang="sl-SI"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nchor="ctr">
                    <a:solidFill>
                      <a:srgbClr val="FFC000"/>
                    </a:solidFill>
                  </a:tcPr>
                </a:tc>
                <a:extLst>
                  <a:ext uri="{0D108BD9-81ED-4DB2-BD59-A6C34878D82A}">
                    <a16:rowId xmlns:a16="http://schemas.microsoft.com/office/drawing/2014/main" val="2085556320"/>
                  </a:ext>
                </a:extLst>
              </a:tr>
              <a:tr h="340959">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a:t>
                      </a:r>
                      <a:r>
                        <a:rPr lang="sl-SI" sz="1400" dirty="0" err="1">
                          <a:solidFill>
                            <a:schemeClr val="tx1"/>
                          </a:solidFill>
                          <a:effectLst/>
                          <a:latin typeface="Arial" panose="020B0604020202020204" pitchFamily="34" charset="0"/>
                          <a:cs typeface="Arial" panose="020B0604020202020204" pitchFamily="34" charset="0"/>
                        </a:rPr>
                        <a:t>Kognitvni</a:t>
                      </a:r>
                      <a:r>
                        <a:rPr lang="sl-SI" sz="1400" dirty="0">
                          <a:solidFill>
                            <a:schemeClr val="tx1"/>
                          </a:solidFill>
                          <a:effectLst/>
                          <a:latin typeface="Arial" panose="020B0604020202020204" pitchFamily="34" charset="0"/>
                          <a:cs typeface="Arial" panose="020B0604020202020204" pitchFamily="34" charset="0"/>
                        </a:rPr>
                        <a:t> in fiziološki vidiki psihičnih procesov v športu</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1331066128"/>
                  </a:ext>
                </a:extLst>
              </a:tr>
              <a:tr h="340959">
                <a:tc>
                  <a:txBody>
                    <a:bodyPr/>
                    <a:lstStyle/>
                    <a:p>
                      <a:pPr>
                        <a:lnSpc>
                          <a:spcPct val="107000"/>
                        </a:lnSpc>
                        <a:spcAft>
                          <a:spcPts val="800"/>
                        </a:spcAft>
                      </a:pPr>
                      <a:r>
                        <a:rPr lang="sl-SI" sz="1400">
                          <a:solidFill>
                            <a:schemeClr val="tx1"/>
                          </a:solidFill>
                          <a:effectLst/>
                          <a:latin typeface="Arial" panose="020B0604020202020204" pitchFamily="34" charset="0"/>
                          <a:cs typeface="Arial" panose="020B0604020202020204" pitchFamily="34" charset="0"/>
                        </a:rPr>
                        <a:t> Kompetentnost na področju športa</a:t>
                      </a:r>
                      <a:endParaRPr lang="sl-SI"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1664250766"/>
                  </a:ext>
                </a:extLst>
              </a:tr>
              <a:tr h="340959">
                <a:tc>
                  <a:txBody>
                    <a:bodyPr/>
                    <a:lstStyle/>
                    <a:p>
                      <a:pPr>
                        <a:lnSpc>
                          <a:spcPct val="107000"/>
                        </a:lnSpc>
                        <a:spcAft>
                          <a:spcPts val="800"/>
                        </a:spcAft>
                      </a:pPr>
                      <a:r>
                        <a:rPr lang="sl-SI" sz="1400">
                          <a:solidFill>
                            <a:schemeClr val="tx1"/>
                          </a:solidFill>
                          <a:effectLst/>
                          <a:latin typeface="Arial" panose="020B0604020202020204" pitchFamily="34" charset="0"/>
                          <a:cs typeface="Arial" panose="020B0604020202020204" pitchFamily="34" charset="0"/>
                        </a:rPr>
                        <a:t> Bio-psiho-socialni konteksti kineziologije</a:t>
                      </a:r>
                      <a:endParaRPr lang="sl-SI"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2256705320"/>
                  </a:ext>
                </a:extLst>
              </a:tr>
              <a:tr h="340959">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Sociologija športa</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3403266533"/>
                  </a:ext>
                </a:extLst>
              </a:tr>
              <a:tr h="340959">
                <a:tc>
                  <a:txBody>
                    <a:bodyPr/>
                    <a:lstStyle/>
                    <a:p>
                      <a:pPr>
                        <a:lnSpc>
                          <a:spcPct val="107000"/>
                        </a:lnSpc>
                        <a:spcAft>
                          <a:spcPts val="800"/>
                        </a:spcAft>
                      </a:pPr>
                      <a:r>
                        <a:rPr lang="sl-SI" sz="1400">
                          <a:solidFill>
                            <a:schemeClr val="tx1"/>
                          </a:solidFill>
                          <a:effectLst/>
                          <a:latin typeface="Arial" panose="020B0604020202020204" pitchFamily="34" charset="0"/>
                          <a:cs typeface="Arial" panose="020B0604020202020204" pitchFamily="34" charset="0"/>
                        </a:rPr>
                        <a:t> Medijski vidik raziskovanja športa</a:t>
                      </a:r>
                      <a:endParaRPr lang="sl-SI"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2406916714"/>
                  </a:ext>
                </a:extLst>
              </a:tr>
              <a:tr h="340959">
                <a:tc>
                  <a:txBody>
                    <a:bodyPr/>
                    <a:lstStyle/>
                    <a:p>
                      <a:pPr>
                        <a:lnSpc>
                          <a:spcPct val="107000"/>
                        </a:lnSpc>
                        <a:spcAft>
                          <a:spcPts val="800"/>
                        </a:spcAft>
                      </a:pPr>
                      <a:r>
                        <a:rPr lang="sl-SI" sz="1400">
                          <a:solidFill>
                            <a:schemeClr val="tx1"/>
                          </a:solidFill>
                          <a:effectLst/>
                          <a:latin typeface="Arial" panose="020B0604020202020204" pitchFamily="34" charset="0"/>
                          <a:cs typeface="Arial" panose="020B0604020202020204" pitchFamily="34" charset="0"/>
                        </a:rPr>
                        <a:t> Specialna športna dejavnost</a:t>
                      </a:r>
                      <a:endParaRPr lang="sl-SI"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1118577604"/>
                  </a:ext>
                </a:extLst>
              </a:tr>
              <a:tr h="340959">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 Management v športu</a:t>
                      </a:r>
                      <a:endParaRPr lang="sl-SI"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1580397118"/>
                  </a:ext>
                </a:extLst>
              </a:tr>
              <a:tr h="340959">
                <a:tc>
                  <a:txBody>
                    <a:bodyPr/>
                    <a:lstStyle/>
                    <a:p>
                      <a:pPr>
                        <a:lnSpc>
                          <a:spcPct val="107000"/>
                        </a:lnSpc>
                        <a:spcAft>
                          <a:spcPts val="800"/>
                        </a:spcAft>
                      </a:pPr>
                      <a:r>
                        <a:rPr lang="sl-SI" sz="1400">
                          <a:solidFill>
                            <a:schemeClr val="tx1"/>
                          </a:solidFill>
                          <a:effectLst/>
                          <a:latin typeface="Arial" panose="020B0604020202020204" pitchFamily="34" charset="0"/>
                          <a:cs typeface="Arial" panose="020B0604020202020204" pitchFamily="34" charset="0"/>
                        </a:rPr>
                        <a:t> Filozofija športa</a:t>
                      </a:r>
                      <a:endParaRPr lang="sl-SI"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2759428762"/>
                  </a:ext>
                </a:extLst>
              </a:tr>
              <a:tr h="340959">
                <a:tc>
                  <a:txBody>
                    <a:bodyPr/>
                    <a:lstStyle/>
                    <a:p>
                      <a:pPr>
                        <a:lnSpc>
                          <a:spcPct val="107000"/>
                        </a:lnSpc>
                        <a:spcAft>
                          <a:spcPts val="800"/>
                        </a:spcAft>
                      </a:pPr>
                      <a:r>
                        <a:rPr lang="sl-SI" sz="1400">
                          <a:solidFill>
                            <a:schemeClr val="tx1"/>
                          </a:solidFill>
                          <a:effectLst/>
                          <a:latin typeface="Arial" panose="020B0604020202020204" pitchFamily="34" charset="0"/>
                          <a:cs typeface="Arial" panose="020B0604020202020204" pitchFamily="34" charset="0"/>
                        </a:rPr>
                        <a:t> Razvojna psihologija v športu</a:t>
                      </a:r>
                      <a:endParaRPr lang="sl-SI"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2124311820"/>
                  </a:ext>
                </a:extLst>
              </a:tr>
              <a:tr h="340959">
                <a:tc>
                  <a:txBody>
                    <a:bodyPr/>
                    <a:lstStyle/>
                    <a:p>
                      <a:pPr>
                        <a:lnSpc>
                          <a:spcPct val="107000"/>
                        </a:lnSpc>
                        <a:spcAft>
                          <a:spcPts val="800"/>
                        </a:spcAft>
                      </a:pPr>
                      <a:r>
                        <a:rPr lang="en-US" sz="1400" dirty="0" err="1">
                          <a:solidFill>
                            <a:schemeClr val="tx1"/>
                          </a:solidFill>
                          <a:effectLst/>
                          <a:latin typeface="Arial" panose="020B0604020202020204" pitchFamily="34" charset="0"/>
                          <a:cs typeface="Arial" panose="020B0604020202020204" pitchFamily="34" charset="0"/>
                        </a:rPr>
                        <a:t>Metode</a:t>
                      </a:r>
                      <a:r>
                        <a:rPr lang="en-US" sz="1400" dirty="0">
                          <a:solidFill>
                            <a:schemeClr val="tx1"/>
                          </a:solidFill>
                          <a:effectLst/>
                          <a:latin typeface="Arial" panose="020B0604020202020204" pitchFamily="34" charset="0"/>
                          <a:cs typeface="Arial" panose="020B0604020202020204" pitchFamily="34" charset="0"/>
                        </a:rPr>
                        <a:t> </a:t>
                      </a:r>
                      <a:r>
                        <a:rPr lang="en-US" sz="1400" dirty="0" err="1">
                          <a:solidFill>
                            <a:schemeClr val="tx1"/>
                          </a:solidFill>
                          <a:effectLst/>
                          <a:latin typeface="Arial" panose="020B0604020202020204" pitchFamily="34" charset="0"/>
                          <a:cs typeface="Arial" panose="020B0604020202020204" pitchFamily="34" charset="0"/>
                        </a:rPr>
                        <a:t>raziskovanja</a:t>
                      </a:r>
                      <a:r>
                        <a:rPr lang="en-US" sz="1400" dirty="0">
                          <a:solidFill>
                            <a:schemeClr val="tx1"/>
                          </a:solidFill>
                          <a:effectLst/>
                          <a:latin typeface="Arial" panose="020B0604020202020204" pitchFamily="34" charset="0"/>
                          <a:cs typeface="Arial" panose="020B0604020202020204" pitchFamily="34" charset="0"/>
                        </a:rPr>
                        <a:t> v </a:t>
                      </a:r>
                      <a:r>
                        <a:rPr lang="en-US" sz="1400" dirty="0" err="1">
                          <a:solidFill>
                            <a:schemeClr val="tx1"/>
                          </a:solidFill>
                          <a:effectLst/>
                          <a:latin typeface="Arial" panose="020B0604020202020204" pitchFamily="34" charset="0"/>
                          <a:cs typeface="Arial" panose="020B0604020202020204" pitchFamily="34" charset="0"/>
                        </a:rPr>
                        <a:t>psihologiji</a:t>
                      </a:r>
                      <a:endParaRPr lang="sl-SI"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2156123305"/>
                  </a:ext>
                </a:extLst>
              </a:tr>
              <a:tr h="340959">
                <a:tc>
                  <a:txBody>
                    <a:bodyPr/>
                    <a:lstStyle/>
                    <a:p>
                      <a:pPr>
                        <a:lnSpc>
                          <a:spcPct val="107000"/>
                        </a:lnSpc>
                        <a:spcAft>
                          <a:spcPts val="800"/>
                        </a:spcAft>
                      </a:pPr>
                      <a:r>
                        <a:rPr lang="sl-SI" sz="1400" dirty="0">
                          <a:solidFill>
                            <a:schemeClr val="tx1"/>
                          </a:solidFill>
                          <a:effectLst/>
                          <a:latin typeface="Arial" panose="020B0604020202020204" pitchFamily="34" charset="0"/>
                          <a:cs typeface="Arial" panose="020B0604020202020204" pitchFamily="34" charset="0"/>
                        </a:rPr>
                        <a:t>Izbrana poglavja iz zgodovine športa</a:t>
                      </a:r>
                      <a:endParaRPr lang="sl-SI" sz="1200" b="1" kern="1200" dirty="0">
                        <a:solidFill>
                          <a:schemeClr val="tx1"/>
                        </a:solidFill>
                        <a:effectLst/>
                        <a:latin typeface="Arial" panose="020B0604020202020204" pitchFamily="34" charset="0"/>
                        <a:ea typeface="+mn-ea"/>
                        <a:cs typeface="Arial" panose="020B0604020202020204" pitchFamily="34" charset="0"/>
                      </a:endParaRPr>
                    </a:p>
                  </a:txBody>
                  <a:tcPr marL="8674" marR="8674" marT="8674" marB="8674">
                    <a:solidFill>
                      <a:srgbClr val="FFC000"/>
                    </a:solidFill>
                  </a:tcPr>
                </a:tc>
                <a:extLst>
                  <a:ext uri="{0D108BD9-81ED-4DB2-BD59-A6C34878D82A}">
                    <a16:rowId xmlns:a16="http://schemas.microsoft.com/office/drawing/2014/main" val="3134624516"/>
                  </a:ext>
                </a:extLst>
              </a:tr>
            </a:tbl>
          </a:graphicData>
        </a:graphic>
      </p:graphicFrame>
      <p:pic>
        <p:nvPicPr>
          <p:cNvPr id="3" name="Slika 2">
            <a:extLst>
              <a:ext uri="{FF2B5EF4-FFF2-40B4-BE49-F238E27FC236}">
                <a16:creationId xmlns:a16="http://schemas.microsoft.com/office/drawing/2014/main" id="{B1E9B314-C2CF-4C64-9D6F-D0CB608DD351}"/>
              </a:ext>
            </a:extLst>
          </p:cNvPr>
          <p:cNvPicPr>
            <a:picLocks noChangeAspect="1"/>
          </p:cNvPicPr>
          <p:nvPr/>
        </p:nvPicPr>
        <p:blipFill>
          <a:blip r:embed="rId2"/>
          <a:stretch>
            <a:fillRect/>
          </a:stretch>
        </p:blipFill>
        <p:spPr>
          <a:xfrm>
            <a:off x="7308304" y="647671"/>
            <a:ext cx="1268078" cy="883997"/>
          </a:xfrm>
          <a:prstGeom prst="rect">
            <a:avLst/>
          </a:prstGeom>
        </p:spPr>
      </p:pic>
    </p:spTree>
    <p:extLst>
      <p:ext uri="{BB962C8B-B14F-4D97-AF65-F5344CB8AC3E}">
        <p14:creationId xmlns:p14="http://schemas.microsoft.com/office/powerpoint/2010/main" val="2188936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latin typeface="Arial" panose="020B0604020202020204" pitchFamily="34" charset="0"/>
                <a:cs typeface="Arial" panose="020B0604020202020204" pitchFamily="34" charset="0"/>
              </a:rPr>
              <a:t>Doktorski študijski program </a:t>
            </a:r>
            <a:r>
              <a:rPr lang="sl-SI" sz="1800" b="1" i="1" dirty="0" err="1">
                <a:latin typeface="Arial" panose="020B0604020202020204" pitchFamily="34" charset="0"/>
                <a:cs typeface="Arial" panose="020B0604020202020204" pitchFamily="34" charset="0"/>
              </a:rPr>
              <a:t>Kineziologija</a:t>
            </a:r>
            <a:endParaRPr lang="sl-SI" sz="1800" dirty="0">
              <a:latin typeface="Arial" panose="020B0604020202020204" pitchFamily="34" charset="0"/>
              <a:cs typeface="Arial" panose="020B0604020202020204" pitchFamily="34" charset="0"/>
            </a:endParaRPr>
          </a:p>
        </p:txBody>
      </p:sp>
      <p:sp>
        <p:nvSpPr>
          <p:cNvPr id="2" name="Pravokotnik 1">
            <a:extLst>
              <a:ext uri="{FF2B5EF4-FFF2-40B4-BE49-F238E27FC236}">
                <a16:creationId xmlns:a16="http://schemas.microsoft.com/office/drawing/2014/main" id="{2EB151F2-A339-4F81-BB9F-E2AB624620E9}"/>
              </a:ext>
            </a:extLst>
          </p:cNvPr>
          <p:cNvSpPr/>
          <p:nvPr/>
        </p:nvSpPr>
        <p:spPr>
          <a:xfrm>
            <a:off x="333872" y="1469192"/>
            <a:ext cx="8352928" cy="5047536"/>
          </a:xfrm>
          <a:prstGeom prst="rect">
            <a:avLst/>
          </a:prstGeom>
          <a:solidFill>
            <a:srgbClr val="FFC000"/>
          </a:solidFill>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sl-SI" sz="24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Individualno raziskovalno delo</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sl-SI"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just"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Raziskovalno delo je usmerjeno v pripravo in izdelavo doktorske disertacije v skupnem obsegu 180 KT.</a:t>
            </a:r>
          </a:p>
          <a:p>
            <a:pPr marL="0" marR="0" lvl="0" indent="0" algn="just" defTabSz="914400" rtl="0" eaLnBrk="1" fontAlgn="base" latinLnBrk="0" hangingPunct="1">
              <a:lnSpc>
                <a:spcPct val="100000"/>
              </a:lnSpc>
              <a:spcBef>
                <a:spcPts val="0"/>
              </a:spcBef>
              <a:spcAft>
                <a:spcPts val="0"/>
              </a:spcAft>
              <a:buClrTx/>
              <a:buSzTx/>
              <a:buFontTx/>
              <a:buNone/>
              <a:tabLst/>
              <a:defRPr/>
            </a:pPr>
            <a:endPar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just"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Individualno znanstveno-raziskovalno delo usmerja mentor, skupaj s svojo raziskovalno skupino. V okviru raziskovalnega dela se od študenta pričakuje tudi aktivna udeležba na domačih in mednarodnih konferencah.</a:t>
            </a:r>
          </a:p>
          <a:p>
            <a:pPr marL="0" marR="0" lvl="0" indent="0" algn="just" defTabSz="914400" rtl="0" eaLnBrk="1" fontAlgn="base" latinLnBrk="0" hangingPunct="1">
              <a:lnSpc>
                <a:spcPct val="100000"/>
              </a:lnSpc>
              <a:spcBef>
                <a:spcPts val="0"/>
              </a:spcBef>
              <a:spcAft>
                <a:spcPts val="0"/>
              </a:spcAft>
              <a:buClrTx/>
              <a:buSzTx/>
              <a:buFontTx/>
              <a:buNone/>
              <a:tabLst/>
              <a:defRPr/>
            </a:pPr>
            <a:endPar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just"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Obveznost študenta je objava članka kot prvi avtor v reviji s faktorjem vpliva.</a:t>
            </a:r>
          </a:p>
          <a:p>
            <a:pPr marL="285750" marR="0" lvl="0" indent="-285750" algn="just"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endPar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Končni izdelek dela je doktorska disertacija, ki je izvirni prispevek k znanosti.</a:t>
            </a:r>
          </a:p>
        </p:txBody>
      </p:sp>
      <p:sp>
        <p:nvSpPr>
          <p:cNvPr id="6" name="Puščica dol 10">
            <a:extLst>
              <a:ext uri="{FF2B5EF4-FFF2-40B4-BE49-F238E27FC236}">
                <a16:creationId xmlns:a16="http://schemas.microsoft.com/office/drawing/2014/main" id="{5F42CD27-3F36-4C4D-8166-9EB4366A98B6}"/>
              </a:ext>
            </a:extLst>
          </p:cNvPr>
          <p:cNvSpPr/>
          <p:nvPr/>
        </p:nvSpPr>
        <p:spPr bwMode="auto">
          <a:xfrm>
            <a:off x="4207899" y="5229200"/>
            <a:ext cx="728201" cy="606465"/>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l-SI"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 name="Slika 2">
            <a:extLst>
              <a:ext uri="{FF2B5EF4-FFF2-40B4-BE49-F238E27FC236}">
                <a16:creationId xmlns:a16="http://schemas.microsoft.com/office/drawing/2014/main" id="{6C3B42FF-FE4D-4C04-B6EA-EE60CEB1E3D4}"/>
              </a:ext>
            </a:extLst>
          </p:cNvPr>
          <p:cNvPicPr>
            <a:picLocks noChangeAspect="1"/>
          </p:cNvPicPr>
          <p:nvPr/>
        </p:nvPicPr>
        <p:blipFill>
          <a:blip r:embed="rId2"/>
          <a:stretch>
            <a:fillRect/>
          </a:stretch>
        </p:blipFill>
        <p:spPr>
          <a:xfrm>
            <a:off x="7524328" y="548680"/>
            <a:ext cx="1268078" cy="883997"/>
          </a:xfrm>
          <a:prstGeom prst="rect">
            <a:avLst/>
          </a:prstGeom>
        </p:spPr>
      </p:pic>
    </p:spTree>
    <p:extLst>
      <p:ext uri="{BB962C8B-B14F-4D97-AF65-F5344CB8AC3E}">
        <p14:creationId xmlns:p14="http://schemas.microsoft.com/office/powerpoint/2010/main" val="2437603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190500"/>
            <a:ext cx="7772400" cy="1798340"/>
          </a:xfrm>
        </p:spPr>
        <p:txBody>
          <a:bodyPr>
            <a:normAutofit/>
          </a:bodyPr>
          <a:lstStyle/>
          <a:p>
            <a:r>
              <a:rPr lang="sl-SI" sz="1800" b="1" i="1" dirty="0">
                <a:solidFill>
                  <a:schemeClr val="tx2"/>
                </a:solidFill>
              </a:rPr>
              <a:t>Doktorski študijski program - Kineziologija</a:t>
            </a:r>
            <a:endParaRPr lang="sl-SI" sz="1800" dirty="0">
              <a:solidFill>
                <a:srgbClr val="FF3300"/>
              </a:solidFill>
            </a:endParaRPr>
          </a:p>
        </p:txBody>
      </p:sp>
      <p:graphicFrame>
        <p:nvGraphicFramePr>
          <p:cNvPr id="8" name="Group 35"/>
          <p:cNvGraphicFramePr>
            <a:graphicFrameLocks noGrp="1"/>
          </p:cNvGraphicFramePr>
          <p:nvPr>
            <p:extLst>
              <p:ext uri="{D42A27DB-BD31-4B8C-83A1-F6EECF244321}">
                <p14:modId xmlns:p14="http://schemas.microsoft.com/office/powerpoint/2010/main" val="2442791848"/>
              </p:ext>
            </p:extLst>
          </p:nvPr>
        </p:nvGraphicFramePr>
        <p:xfrm>
          <a:off x="9684568" y="1697712"/>
          <a:ext cx="2160240" cy="785134"/>
        </p:xfrm>
        <a:graphic>
          <a:graphicData uri="http://schemas.openxmlformats.org/drawingml/2006/table">
            <a:tbl>
              <a:tblPr/>
              <a:tblGrid>
                <a:gridCol w="2160240">
                  <a:extLst>
                    <a:ext uri="{9D8B030D-6E8A-4147-A177-3AD203B41FA5}">
                      <a16:colId xmlns:a16="http://schemas.microsoft.com/office/drawing/2014/main" val="20000"/>
                    </a:ext>
                  </a:extLst>
                </a:gridCol>
              </a:tblGrid>
              <a:tr h="785134">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sl-SI" sz="1200" b="0" i="0" u="none" strike="noStrike" cap="none" normalizeH="0" baseline="0" dirty="0">
                        <a:ln>
                          <a:noFill/>
                        </a:ln>
                        <a:solidFill>
                          <a:schemeClr val="tx1"/>
                        </a:solidFill>
                        <a:effectLst/>
                        <a:latin typeface="Arial" charset="0"/>
                      </a:endParaRPr>
                    </a:p>
                  </a:txBody>
                  <a:tcPr marT="45667" marB="45667"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 name="Pravokotnik 1">
            <a:extLst>
              <a:ext uri="{FF2B5EF4-FFF2-40B4-BE49-F238E27FC236}">
                <a16:creationId xmlns:a16="http://schemas.microsoft.com/office/drawing/2014/main" id="{2EB151F2-A339-4F81-BB9F-E2AB624620E9}"/>
              </a:ext>
            </a:extLst>
          </p:cNvPr>
          <p:cNvSpPr/>
          <p:nvPr/>
        </p:nvSpPr>
        <p:spPr>
          <a:xfrm>
            <a:off x="582960" y="2090279"/>
            <a:ext cx="7978080" cy="3600986"/>
          </a:xfrm>
          <a:prstGeom prst="rect">
            <a:avLst/>
          </a:prstGeom>
          <a:solidFill>
            <a:srgbClr val="FFC000"/>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400" b="1" i="0" u="sng" strike="noStrike" kern="1200" cap="none" spc="0" normalizeH="0" baseline="0" noProof="0" dirty="0">
                <a:ln>
                  <a:noFill/>
                </a:ln>
                <a:solidFill>
                  <a:prstClr val="black"/>
                </a:solidFill>
                <a:effectLst/>
                <a:uLnTx/>
                <a:uFillTx/>
                <a:latin typeface="Calibri" panose="020F0502020204030204"/>
                <a:ea typeface="+mn-ea"/>
                <a:cs typeface="Arial" charset="0"/>
              </a:rPr>
              <a:t>Organizacija študija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Arial" charset="0"/>
              </a:rPr>
              <a:t> </a:t>
            </a:r>
            <a:endPar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rPr>
              <a:t>2 doktorska seminarja</a:t>
            </a:r>
            <a:r>
              <a:rPr kumimoji="0" lang="en-AU" sz="2000" b="0" i="0" u="none" strike="noStrike" kern="1200" cap="none" spc="0" normalizeH="0" baseline="0" noProof="0" dirty="0">
                <a:ln>
                  <a:noFill/>
                </a:ln>
                <a:solidFill>
                  <a:prstClr val="black"/>
                </a:solidFill>
                <a:effectLst/>
                <a:uLnTx/>
                <a:uFillTx/>
                <a:latin typeface="Calibri" panose="020F0502020204030204"/>
                <a:ea typeface="+mn-ea"/>
                <a:cs typeface="Arial" charset="0"/>
              </a:rPr>
              <a:t> </a:t>
            </a:r>
            <a:endPar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20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a:p>
            <a:pPr marL="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rPr>
              <a:t>Prvi doktorski seminar je javna predstavitev teme in projekta disertacije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rPr>
              <a:t>     (dispozicija) v 3. ali 4. semestru</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a:p>
            <a:pPr marL="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rPr>
              <a:t>Drugi doktorski seminar se predvideva med 6. in 7. semestrom in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rPr>
              <a:t>     vključuje prezentacijo rezultatov doktorske disertacije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AU" sz="2000" b="0" i="0" u="none" strike="noStrike" kern="1200" cap="none" spc="0" normalizeH="0" baseline="0" noProof="0" dirty="0">
                <a:ln>
                  <a:noFill/>
                </a:ln>
                <a:solidFill>
                  <a:prstClr val="black"/>
                </a:solidFill>
                <a:effectLst/>
                <a:uLnTx/>
                <a:uFillTx/>
                <a:latin typeface="Calibri" panose="020F0502020204030204"/>
                <a:ea typeface="+mn-ea"/>
                <a:cs typeface="Arial" charset="0"/>
              </a:rPr>
              <a:t> </a:t>
            </a:r>
            <a:endPar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endParaRPr>
          </a:p>
          <a:p>
            <a:pPr marL="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l-SI" sz="2000" b="0" i="0" u="none" strike="noStrike" kern="1200" cap="none" spc="0" normalizeH="0" baseline="0" noProof="0" dirty="0">
                <a:ln>
                  <a:noFill/>
                </a:ln>
                <a:solidFill>
                  <a:prstClr val="black"/>
                </a:solidFill>
                <a:effectLst/>
                <a:uLnTx/>
                <a:uFillTx/>
                <a:latin typeface="Calibri" panose="020F0502020204030204"/>
                <a:ea typeface="+mn-ea"/>
                <a:cs typeface="Arial" charset="0"/>
              </a:rPr>
              <a:t>Zagovor doktorske disertacije se predvideva v 8. semestru</a:t>
            </a:r>
          </a:p>
        </p:txBody>
      </p:sp>
      <p:pic>
        <p:nvPicPr>
          <p:cNvPr id="3" name="Slika 2">
            <a:extLst>
              <a:ext uri="{FF2B5EF4-FFF2-40B4-BE49-F238E27FC236}">
                <a16:creationId xmlns:a16="http://schemas.microsoft.com/office/drawing/2014/main" id="{425E1CBF-B6FD-4BE5-94A2-53A7C0906CB9}"/>
              </a:ext>
            </a:extLst>
          </p:cNvPr>
          <p:cNvPicPr>
            <a:picLocks noChangeAspect="1"/>
          </p:cNvPicPr>
          <p:nvPr/>
        </p:nvPicPr>
        <p:blipFill>
          <a:blip r:embed="rId2"/>
          <a:stretch>
            <a:fillRect/>
          </a:stretch>
        </p:blipFill>
        <p:spPr>
          <a:xfrm>
            <a:off x="7415762" y="476672"/>
            <a:ext cx="1268078" cy="883997"/>
          </a:xfrm>
          <a:prstGeom prst="rect">
            <a:avLst/>
          </a:prstGeom>
        </p:spPr>
      </p:pic>
    </p:spTree>
    <p:extLst>
      <p:ext uri="{BB962C8B-B14F-4D97-AF65-F5344CB8AC3E}">
        <p14:creationId xmlns:p14="http://schemas.microsoft.com/office/powerpoint/2010/main" val="741182664"/>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8240BE270800340B1B8F2BD3C98E684" ma:contentTypeVersion="14" ma:contentTypeDescription="Create a new document." ma:contentTypeScope="" ma:versionID="3fe76f36c7e95411119d43799dc49dde">
  <xsd:schema xmlns:xsd="http://www.w3.org/2001/XMLSchema" xmlns:xs="http://www.w3.org/2001/XMLSchema" xmlns:p="http://schemas.microsoft.com/office/2006/metadata/properties" xmlns:ns3="17faf112-f5da-4d8f-b38b-675f804fcafa" xmlns:ns4="3d6def47-7fcf-48ce-9d2e-a94976de04fb" targetNamespace="http://schemas.microsoft.com/office/2006/metadata/properties" ma:root="true" ma:fieldsID="c11fcdb29adaf2baada503383584e37e" ns3:_="" ns4:_="">
    <xsd:import namespace="17faf112-f5da-4d8f-b38b-675f804fcafa"/>
    <xsd:import namespace="3d6def47-7fcf-48ce-9d2e-a94976de04f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Loca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faf112-f5da-4d8f-b38b-675f804fcaf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6def47-7fcf-48ce-9d2e-a94976de04f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9E62FF-1E5E-4CB0-B274-BEBDF5419334}">
  <ds:schemaRefs>
    <ds:schemaRef ds:uri="http://schemas.microsoft.com/sharepoint/v3/contenttype/forms"/>
  </ds:schemaRefs>
</ds:datastoreItem>
</file>

<file path=customXml/itemProps2.xml><?xml version="1.0" encoding="utf-8"?>
<ds:datastoreItem xmlns:ds="http://schemas.openxmlformats.org/officeDocument/2006/customXml" ds:itemID="{90007DC1-2423-42F4-B496-55F020AE44D8}">
  <ds:schemaRefs>
    <ds:schemaRef ds:uri="http://purl.org/dc/elements/1.1/"/>
    <ds:schemaRef ds:uri="http://schemas.microsoft.com/office/2006/metadata/properties"/>
    <ds:schemaRef ds:uri="3d6def47-7fcf-48ce-9d2e-a94976de04fb"/>
    <ds:schemaRef ds:uri="http://www.w3.org/XML/1998/namespace"/>
    <ds:schemaRef ds:uri="http://purl.org/dc/terms/"/>
    <ds:schemaRef ds:uri="17faf112-f5da-4d8f-b38b-675f804fcafa"/>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7853CEBA-53FB-4F0E-86C1-0C3F210239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faf112-f5da-4d8f-b38b-675f804fcafa"/>
    <ds:schemaRef ds:uri="3d6def47-7fcf-48ce-9d2e-a94976de04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3440</TotalTime>
  <Words>1636</Words>
  <Application>Microsoft Office PowerPoint</Application>
  <PresentationFormat>Diaprojekcija na zaslonu (4:3)</PresentationFormat>
  <Paragraphs>227</Paragraphs>
  <Slides>24</Slides>
  <Notes>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24</vt:i4>
      </vt:variant>
    </vt:vector>
  </HeadingPairs>
  <TitlesOfParts>
    <vt:vector size="31" baseType="lpstr">
      <vt:lpstr>Arial</vt:lpstr>
      <vt:lpstr>Calibri</vt:lpstr>
      <vt:lpstr>Calibri Light</vt:lpstr>
      <vt:lpstr>inherit</vt:lpstr>
      <vt:lpstr>Monotype Sorts</vt:lpstr>
      <vt:lpstr>Wingdings</vt:lpstr>
      <vt:lpstr>Officeova tema</vt:lpstr>
      <vt:lpstr> </vt:lpstr>
      <vt:lpstr>Doktorski študijski program Kineziologija </vt:lpstr>
      <vt:lpstr>Doktorski študijski program Kineziologija</vt:lpstr>
      <vt:lpstr>Doktorski študijski program Kineziologija</vt:lpstr>
      <vt:lpstr>Doktorski študijski program Kineziologija</vt:lpstr>
      <vt:lpstr>Doktorski študijski program Kineziologija</vt:lpstr>
      <vt:lpstr>Doktorski študijski program Kineziologija</vt:lpstr>
      <vt:lpstr>Doktorski študijski program Kineziologija</vt:lpstr>
      <vt:lpstr>Doktorski študijski program - Kineziologija</vt:lpstr>
      <vt:lpstr>Doktorski študijski program Kineziologija</vt:lpstr>
      <vt:lpstr>Doktorski študijski program - Kineziologija</vt:lpstr>
      <vt:lpstr>Doktorski študijski program Kineziologija</vt:lpstr>
      <vt:lpstr> Doktorski študijski program Kineziologija</vt:lpstr>
      <vt:lpstr>Doktorski študijski program Kineziologija</vt:lpstr>
      <vt:lpstr>Doktorski študijski program Kineziologija</vt:lpstr>
      <vt:lpstr>Doktorski študijski program Kineziologija</vt:lpstr>
      <vt:lpstr>Doktorski študijski program - Kineziologija</vt:lpstr>
      <vt:lpstr>Doktorski študijski program Kineziologija</vt:lpstr>
      <vt:lpstr>Doktorski študijski program Kineziologija</vt:lpstr>
      <vt:lpstr>Doktorski študijski program - Kineziologija</vt:lpstr>
      <vt:lpstr>Doktorski študijski program - Kineziologija</vt:lpstr>
      <vt:lpstr>Doktorski študijski program - Kineziologija</vt:lpstr>
      <vt:lpstr>Doktorski študijski program Kineziologija</vt:lpstr>
      <vt:lpstr>Doktorski študijski program Kineziologija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ŠTUDIJ NA FAKULTETI ZA ŠPORT</dc:title>
  <dc:creator>Škof, Branko</dc:creator>
  <cp:lastModifiedBy>Bajželj, Uršula</cp:lastModifiedBy>
  <cp:revision>157</cp:revision>
  <cp:lastPrinted>2024-02-20T10:37:03Z</cp:lastPrinted>
  <dcterms:created xsi:type="dcterms:W3CDTF">2012-02-10T05:58:08Z</dcterms:created>
  <dcterms:modified xsi:type="dcterms:W3CDTF">2024-04-11T13:50:31Z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0x01010078240BE270800340B1B8F2BD3C98E684</vt:lpwstr>
  </property>
</Properties>
</file>