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06" r:id="rId3"/>
    <p:sldId id="304" r:id="rId4"/>
    <p:sldId id="294" r:id="rId5"/>
    <p:sldId id="308" r:id="rId6"/>
    <p:sldId id="309" r:id="rId7"/>
    <p:sldId id="310" r:id="rId8"/>
    <p:sldId id="295" r:id="rId9"/>
    <p:sldId id="297" r:id="rId10"/>
    <p:sldId id="298" r:id="rId11"/>
    <p:sldId id="299" r:id="rId12"/>
    <p:sldId id="301" r:id="rId13"/>
    <p:sldId id="300" r:id="rId14"/>
    <p:sldId id="303" r:id="rId15"/>
    <p:sldId id="30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0BA9B-C83B-49CB-BE6B-E2C0241A2A68}" type="datetimeFigureOut">
              <a:rPr lang="sl-SI" smtClean="0"/>
              <a:t>10.12.2013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4659F-75AA-462F-A78E-EB8801CA522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442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9E621-1F5F-4B22-B0B8-40A153E2BCA0}" type="slidenum">
              <a:rPr lang="hr-HR" smtClean="0"/>
              <a:pPr/>
              <a:t>4</a:t>
            </a:fld>
            <a:endParaRPr lang="hr-HR" smtClean="0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9E621-1F5F-4B22-B0B8-40A153E2BCA0}" type="slidenum">
              <a:rPr lang="hr-HR" smtClean="0"/>
              <a:pPr/>
              <a:t>5</a:t>
            </a:fld>
            <a:endParaRPr lang="hr-HR" smtClean="0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9E621-1F5F-4B22-B0B8-40A153E2BCA0}" type="slidenum">
              <a:rPr lang="hr-HR" smtClean="0"/>
              <a:pPr/>
              <a:t>6</a:t>
            </a:fld>
            <a:endParaRPr lang="hr-HR" smtClean="0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9E621-1F5F-4B22-B0B8-40A153E2BCA0}" type="slidenum">
              <a:rPr lang="hr-HR" smtClean="0"/>
              <a:pPr/>
              <a:t>7</a:t>
            </a:fld>
            <a:endParaRPr lang="hr-HR" smtClean="0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F9E621-1F5F-4B22-B0B8-40A153E2BCA0}" type="slidenum">
              <a:rPr lang="hr-HR" smtClean="0"/>
              <a:pPr/>
              <a:t>15</a:t>
            </a:fld>
            <a:endParaRPr lang="hr-HR" smtClean="0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solidFill>
            <a:srgbClr val="C00000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en-US" dirty="0"/>
          </a:p>
        </p:txBody>
      </p:sp>
      <p:sp>
        <p:nvSpPr>
          <p:cNvPr id="6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B56A3-1E5C-49C6-83A5-24A3492A1FE7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3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D1FC0-DD11-4BC4-9E84-29F2C4D306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5F92A-1B73-441B-AADA-3777C3D8EDA6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FE0BC-5598-468C-A079-DB53998D5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7"/>
          <p:cNvCxnSpPr/>
          <p:nvPr/>
        </p:nvCxnSpPr>
        <p:spPr>
          <a:xfrm>
            <a:off x="228600" y="6529388"/>
            <a:ext cx="8686800" cy="1587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6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33534-9636-4299-A8C8-E9E2A2B444B3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B800D-7057-472A-9F80-02DB9476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ček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7179" y="274638"/>
            <a:ext cx="8329642" cy="1143000"/>
          </a:xfrm>
          <a:ln>
            <a:noFill/>
          </a:ln>
        </p:spPr>
        <p:txBody>
          <a:bodyPr/>
          <a:lstStyle>
            <a:lvl1pPr>
              <a:defRPr>
                <a:solidFill>
                  <a:srgbClr val="C00000"/>
                </a:solidFill>
                <a:latin typeface="Calibri" pitchFamily="34" charset="0"/>
              </a:defRPr>
            </a:lvl1pPr>
          </a:lstStyle>
          <a:p>
            <a:r>
              <a:rPr kumimoji="0" lang="sl-SI" dirty="0" smtClean="0"/>
              <a:t>Kliknite, če želite urediti slog naslova matrice</a:t>
            </a:r>
            <a:endParaRPr kumimoji="0" lang="en-US" dirty="0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5195910"/>
          </a:xfrm>
        </p:spPr>
        <p:txBody>
          <a:bodyPr vert="horz"/>
          <a:lstStyle>
            <a:lvl1pPr>
              <a:defRPr>
                <a:solidFill>
                  <a:srgbClr val="002060"/>
                </a:solidFill>
                <a:latin typeface="Verdana" pitchFamily="34" charset="0"/>
              </a:defRPr>
            </a:lvl1pPr>
            <a:lvl2pPr>
              <a:defRPr>
                <a:solidFill>
                  <a:srgbClr val="002060"/>
                </a:solidFill>
                <a:latin typeface="Verdana" pitchFamily="34" charset="0"/>
              </a:defRPr>
            </a:lvl2pPr>
            <a:lvl3pPr>
              <a:defRPr>
                <a:solidFill>
                  <a:srgbClr val="002060"/>
                </a:solidFill>
                <a:latin typeface="Verdana" pitchFamily="34" charset="0"/>
              </a:defRPr>
            </a:lvl3pPr>
            <a:lvl4pPr>
              <a:defRPr>
                <a:solidFill>
                  <a:srgbClr val="002060"/>
                </a:solidFill>
                <a:latin typeface="Verdana" pitchFamily="34" charset="0"/>
              </a:defRPr>
            </a:lvl4pPr>
            <a:lvl5pPr>
              <a:defRPr>
                <a:solidFill>
                  <a:srgbClr val="002060"/>
                </a:solidFill>
                <a:latin typeface="Verdana" pitchFamily="34" charset="0"/>
              </a:defRPr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grpSp>
        <p:nvGrpSpPr>
          <p:cNvPr id="14" name="Skupina 13"/>
          <p:cNvGrpSpPr/>
          <p:nvPr userDrawn="1"/>
        </p:nvGrpSpPr>
        <p:grpSpPr>
          <a:xfrm>
            <a:off x="129379" y="1357298"/>
            <a:ext cx="8871777" cy="173125"/>
            <a:chOff x="68306" y="2341475"/>
            <a:chExt cx="9014621" cy="173125"/>
          </a:xfrm>
        </p:grpSpPr>
        <p:sp>
          <p:nvSpPr>
            <p:cNvPr id="15" name="Pravokotnik 14"/>
            <p:cNvSpPr/>
            <p:nvPr/>
          </p:nvSpPr>
          <p:spPr>
            <a:xfrm flipV="1">
              <a:off x="69412" y="2376830"/>
              <a:ext cx="9013515" cy="91440"/>
            </a:xfrm>
            <a:prstGeom prst="rect">
              <a:avLst/>
            </a:prstGeom>
            <a:solidFill>
              <a:schemeClr val="accent1">
                <a:alpha val="10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6" name="Pravokotnik 15"/>
            <p:cNvSpPr/>
            <p:nvPr/>
          </p:nvSpPr>
          <p:spPr>
            <a:xfrm>
              <a:off x="69146" y="2341475"/>
              <a:ext cx="9013781" cy="45719"/>
            </a:xfrm>
            <a:prstGeom prst="rect">
              <a:avLst/>
            </a:prstGeom>
            <a:solidFill>
              <a:schemeClr val="accent1">
                <a:tint val="60000"/>
              </a:schemeClr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  <p:sp>
          <p:nvSpPr>
            <p:cNvPr id="17" name="Pravokotnik 16"/>
            <p:cNvSpPr/>
            <p:nvPr/>
          </p:nvSpPr>
          <p:spPr>
            <a:xfrm>
              <a:off x="68306" y="2468880"/>
              <a:ext cx="9014621" cy="45720"/>
            </a:xfrm>
            <a:prstGeom prst="rect">
              <a:avLst/>
            </a:prstGeom>
            <a:solidFill>
              <a:schemeClr val="accent5"/>
            </a:solidFill>
            <a:ln w="19050" cap="sq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251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243-5C27-45AB-8E42-F1233E9520F2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7FDD-B4DC-48CB-A9AD-ACC9D65C1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9BC37-8611-4920-830A-1B0E4293C2C8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7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02137-502D-4190-B108-73F40E8E1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44069-61BE-4997-9950-5B65889AB969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AD1B0-CF72-4C91-8D95-5AF4F27FE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43E21-D278-4D3D-8F52-BA9AE02C5110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5B51-E190-4214-95F3-EEDBF41F9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71D42-E808-4DF6-B5D3-981901BC359E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05754-D7EF-409D-9C55-ECB028E1A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5C9AC-580C-4F7F-A10C-12EF839A481A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F6A84-50AA-4764-BC87-3BBF2BC8C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8"/>
          <p:cNvCxnSpPr/>
          <p:nvPr/>
        </p:nvCxnSpPr>
        <p:spPr>
          <a:xfrm>
            <a:off x="228600" y="6529388"/>
            <a:ext cx="8686800" cy="1587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9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36E24-098A-4D84-996F-0A772BCAB88A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8CBAD-F764-4CDF-9F5F-F09C6B534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228600" y="6529388"/>
            <a:ext cx="8686800" cy="1587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en-US" noProof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sl-SI" smtClean="0"/>
              <a:t>Kliknite, če želite urediti slog naslova matrice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9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C54E0-5941-4EA6-AE2F-B77EF6D679D2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B611E-BA8B-4C4E-AC55-8FA829F86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rgbClr val="C00000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74638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6002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1450"/>
            <a:ext cx="21336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23DB43F-AF9B-4E9A-8FE8-63363848542D}" type="datetimeFigureOut">
              <a:rPr lang="en-US"/>
              <a:pPr>
                <a:defRPr/>
              </a:pPr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1450"/>
            <a:ext cx="34290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>
                <a:solidFill>
                  <a:schemeClr val="tx2"/>
                </a:solidFill>
              </a:defRPr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1450"/>
            <a:ext cx="21336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0D42898-2F11-4FBC-96DC-1ECD5D380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4" r:id="rId12"/>
    <p:sldLayoutId id="214748374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FFFF00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 Black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sl-SI" dirty="0" smtClean="0"/>
              <a:t>mentorski sestanek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322995" y="1629225"/>
            <a:ext cx="8498011" cy="4558959"/>
            <a:chOff x="179512" y="1525152"/>
            <a:chExt cx="8498011" cy="4558959"/>
          </a:xfrm>
        </p:grpSpPr>
        <p:sp>
          <p:nvSpPr>
            <p:cNvPr id="6" name="Prostoročno 5"/>
            <p:cNvSpPr/>
            <p:nvPr/>
          </p:nvSpPr>
          <p:spPr>
            <a:xfrm>
              <a:off x="683568" y="1541826"/>
              <a:ext cx="3889499" cy="1527134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praktičnega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7" name="Prostoročno 6"/>
            <p:cNvSpPr/>
            <p:nvPr/>
          </p:nvSpPr>
          <p:spPr>
            <a:xfrm>
              <a:off x="1102323" y="2612609"/>
              <a:ext cx="3470744" cy="912702"/>
            </a:xfrm>
            <a:custGeom>
              <a:avLst/>
              <a:gdLst>
                <a:gd name="connsiteX0" fmla="*/ 152120 w 912701"/>
                <a:gd name="connsiteY0" fmla="*/ 0 h 1094178"/>
                <a:gd name="connsiteX1" fmla="*/ 760581 w 912701"/>
                <a:gd name="connsiteY1" fmla="*/ 0 h 1094178"/>
                <a:gd name="connsiteX2" fmla="*/ 912701 w 912701"/>
                <a:gd name="connsiteY2" fmla="*/ 152120 h 1094178"/>
                <a:gd name="connsiteX3" fmla="*/ 912701 w 912701"/>
                <a:gd name="connsiteY3" fmla="*/ 1094178 h 1094178"/>
                <a:gd name="connsiteX4" fmla="*/ 912701 w 912701"/>
                <a:gd name="connsiteY4" fmla="*/ 1094178 h 1094178"/>
                <a:gd name="connsiteX5" fmla="*/ 0 w 912701"/>
                <a:gd name="connsiteY5" fmla="*/ 1094178 h 1094178"/>
                <a:gd name="connsiteX6" fmla="*/ 0 w 912701"/>
                <a:gd name="connsiteY6" fmla="*/ 1094178 h 1094178"/>
                <a:gd name="connsiteX7" fmla="*/ 0 w 912701"/>
                <a:gd name="connsiteY7" fmla="*/ 152120 h 1094178"/>
                <a:gd name="connsiteX8" fmla="*/ 152120 w 912701"/>
                <a:gd name="connsiteY8" fmla="*/ 0 h 1094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094178">
                  <a:moveTo>
                    <a:pt x="912701" y="182367"/>
                  </a:moveTo>
                  <a:lnTo>
                    <a:pt x="912701" y="911811"/>
                  </a:lnTo>
                  <a:cubicBezTo>
                    <a:pt x="912701" y="1012530"/>
                    <a:pt x="855890" y="1094177"/>
                    <a:pt x="785811" y="1094177"/>
                  </a:cubicBezTo>
                  <a:lnTo>
                    <a:pt x="0" y="1094177"/>
                  </a:lnTo>
                  <a:lnTo>
                    <a:pt x="0" y="1094177"/>
                  </a:lnTo>
                  <a:lnTo>
                    <a:pt x="0" y="1"/>
                  </a:lnTo>
                  <a:lnTo>
                    <a:pt x="0" y="1"/>
                  </a:lnTo>
                  <a:lnTo>
                    <a:pt x="785811" y="1"/>
                  </a:lnTo>
                  <a:cubicBezTo>
                    <a:pt x="855890" y="1"/>
                    <a:pt x="912701" y="81648"/>
                    <a:pt x="912701" y="18236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vajah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Praktični del izpita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Prostoročno 7"/>
            <p:cNvSpPr/>
            <p:nvPr/>
          </p:nvSpPr>
          <p:spPr>
            <a:xfrm>
              <a:off x="4788024" y="1525152"/>
              <a:ext cx="3889499" cy="1543807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teoretičnega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9" name="Prostoročno 8"/>
            <p:cNvSpPr/>
            <p:nvPr/>
          </p:nvSpPr>
          <p:spPr>
            <a:xfrm>
              <a:off x="5080971" y="2671272"/>
              <a:ext cx="3596552" cy="912702"/>
            </a:xfrm>
            <a:custGeom>
              <a:avLst/>
              <a:gdLst>
                <a:gd name="connsiteX0" fmla="*/ 152120 w 912701"/>
                <a:gd name="connsiteY0" fmla="*/ 0 h 1609556"/>
                <a:gd name="connsiteX1" fmla="*/ 760581 w 912701"/>
                <a:gd name="connsiteY1" fmla="*/ 0 h 1609556"/>
                <a:gd name="connsiteX2" fmla="*/ 912701 w 912701"/>
                <a:gd name="connsiteY2" fmla="*/ 152120 h 1609556"/>
                <a:gd name="connsiteX3" fmla="*/ 912701 w 912701"/>
                <a:gd name="connsiteY3" fmla="*/ 1609556 h 1609556"/>
                <a:gd name="connsiteX4" fmla="*/ 912701 w 912701"/>
                <a:gd name="connsiteY4" fmla="*/ 1609556 h 1609556"/>
                <a:gd name="connsiteX5" fmla="*/ 0 w 912701"/>
                <a:gd name="connsiteY5" fmla="*/ 1609556 h 1609556"/>
                <a:gd name="connsiteX6" fmla="*/ 0 w 912701"/>
                <a:gd name="connsiteY6" fmla="*/ 1609556 h 1609556"/>
                <a:gd name="connsiteX7" fmla="*/ 0 w 912701"/>
                <a:gd name="connsiteY7" fmla="*/ 152120 h 1609556"/>
                <a:gd name="connsiteX8" fmla="*/ 152120 w 912701"/>
                <a:gd name="connsiteY8" fmla="*/ 0 h 1609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609556">
                  <a:moveTo>
                    <a:pt x="912701" y="268266"/>
                  </a:moveTo>
                  <a:lnTo>
                    <a:pt x="912701" y="1341290"/>
                  </a:lnTo>
                  <a:cubicBezTo>
                    <a:pt x="912701" y="1489450"/>
                    <a:pt x="874081" y="1609555"/>
                    <a:pt x="826441" y="1609555"/>
                  </a:cubicBezTo>
                  <a:lnTo>
                    <a:pt x="0" y="1609555"/>
                  </a:lnTo>
                  <a:lnTo>
                    <a:pt x="0" y="1609555"/>
                  </a:lnTo>
                  <a:lnTo>
                    <a:pt x="0" y="1"/>
                  </a:lnTo>
                  <a:lnTo>
                    <a:pt x="0" y="1"/>
                  </a:lnTo>
                  <a:lnTo>
                    <a:pt x="826441" y="1"/>
                  </a:lnTo>
                  <a:cubicBezTo>
                    <a:pt x="874081" y="1"/>
                    <a:pt x="912701" y="120106"/>
                    <a:pt x="912701" y="26826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predavanjih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179512" y="2317329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6" name="PoljeZBesedilom 15"/>
            <p:cNvSpPr txBox="1"/>
            <p:nvPr/>
          </p:nvSpPr>
          <p:spPr>
            <a:xfrm>
              <a:off x="179512" y="4077072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2.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7" name="PoljeZBesedilom 16"/>
            <p:cNvSpPr txBox="1"/>
            <p:nvPr/>
          </p:nvSpPr>
          <p:spPr>
            <a:xfrm>
              <a:off x="179512" y="5376225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3" name="Prostoročno 12"/>
          <p:cNvSpPr/>
          <p:nvPr/>
        </p:nvSpPr>
        <p:spPr>
          <a:xfrm>
            <a:off x="4824027" y="1340767"/>
            <a:ext cx="4104457" cy="2624353"/>
          </a:xfrm>
          <a:custGeom>
            <a:avLst/>
            <a:gdLst>
              <a:gd name="connsiteX0" fmla="*/ 28136 w 477771"/>
              <a:gd name="connsiteY0" fmla="*/ 86619 h 395065"/>
              <a:gd name="connsiteX1" fmla="*/ 70339 w 477771"/>
              <a:gd name="connsiteY1" fmla="*/ 58484 h 395065"/>
              <a:gd name="connsiteX2" fmla="*/ 323557 w 477771"/>
              <a:gd name="connsiteY2" fmla="*/ 44416 h 395065"/>
              <a:gd name="connsiteX3" fmla="*/ 393896 w 477771"/>
              <a:gd name="connsiteY3" fmla="*/ 58484 h 395065"/>
              <a:gd name="connsiteX4" fmla="*/ 436099 w 477771"/>
              <a:gd name="connsiteY4" fmla="*/ 72551 h 395065"/>
              <a:gd name="connsiteX5" fmla="*/ 464234 w 477771"/>
              <a:gd name="connsiteY5" fmla="*/ 156958 h 395065"/>
              <a:gd name="connsiteX6" fmla="*/ 422031 w 477771"/>
              <a:gd name="connsiteY6" fmla="*/ 367973 h 395065"/>
              <a:gd name="connsiteX7" fmla="*/ 379828 w 477771"/>
              <a:gd name="connsiteY7" fmla="*/ 382041 h 395065"/>
              <a:gd name="connsiteX8" fmla="*/ 56271 w 477771"/>
              <a:gd name="connsiteY8" fmla="*/ 367973 h 395065"/>
              <a:gd name="connsiteX9" fmla="*/ 0 w 477771"/>
              <a:gd name="connsiteY9" fmla="*/ 283567 h 395065"/>
              <a:gd name="connsiteX10" fmla="*/ 14068 w 477771"/>
              <a:gd name="connsiteY10" fmla="*/ 156958 h 395065"/>
              <a:gd name="connsiteX11" fmla="*/ 28136 w 477771"/>
              <a:gd name="connsiteY11" fmla="*/ 86619 h 395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771" h="395065">
                <a:moveTo>
                  <a:pt x="28136" y="86619"/>
                </a:moveTo>
                <a:cubicBezTo>
                  <a:pt x="37514" y="70207"/>
                  <a:pt x="55659" y="66872"/>
                  <a:pt x="70339" y="58484"/>
                </a:cubicBezTo>
                <a:cubicBezTo>
                  <a:pt x="172686" y="0"/>
                  <a:pt x="145838" y="31721"/>
                  <a:pt x="323557" y="44416"/>
                </a:cubicBezTo>
                <a:cubicBezTo>
                  <a:pt x="347003" y="49105"/>
                  <a:pt x="370699" y="52685"/>
                  <a:pt x="393896" y="58484"/>
                </a:cubicBezTo>
                <a:cubicBezTo>
                  <a:pt x="408282" y="62080"/>
                  <a:pt x="427480" y="60484"/>
                  <a:pt x="436099" y="72551"/>
                </a:cubicBezTo>
                <a:cubicBezTo>
                  <a:pt x="453337" y="96684"/>
                  <a:pt x="464234" y="156958"/>
                  <a:pt x="464234" y="156958"/>
                </a:cubicBezTo>
                <a:cubicBezTo>
                  <a:pt x="461173" y="193690"/>
                  <a:pt x="477771" y="323380"/>
                  <a:pt x="422031" y="367973"/>
                </a:cubicBezTo>
                <a:cubicBezTo>
                  <a:pt x="410452" y="377236"/>
                  <a:pt x="393896" y="377352"/>
                  <a:pt x="379828" y="382041"/>
                </a:cubicBezTo>
                <a:cubicBezTo>
                  <a:pt x="271976" y="377352"/>
                  <a:pt x="160770" y="395065"/>
                  <a:pt x="56271" y="367973"/>
                </a:cubicBezTo>
                <a:cubicBezTo>
                  <a:pt x="23539" y="359487"/>
                  <a:pt x="0" y="283567"/>
                  <a:pt x="0" y="283567"/>
                </a:cubicBezTo>
                <a:cubicBezTo>
                  <a:pt x="4689" y="241364"/>
                  <a:pt x="3769" y="198153"/>
                  <a:pt x="14068" y="156958"/>
                </a:cubicBezTo>
                <a:cubicBezTo>
                  <a:pt x="50006" y="13204"/>
                  <a:pt x="18758" y="103031"/>
                  <a:pt x="28136" y="86619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59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sp>
        <p:nvSpPr>
          <p:cNvPr id="6" name="Prostoročno 5"/>
          <p:cNvSpPr/>
          <p:nvPr/>
        </p:nvSpPr>
        <p:spPr>
          <a:xfrm>
            <a:off x="827051" y="1645899"/>
            <a:ext cx="3889499" cy="1527134"/>
          </a:xfrm>
          <a:custGeom>
            <a:avLst/>
            <a:gdLst>
              <a:gd name="connsiteX0" fmla="*/ 0 w 1404155"/>
              <a:gd name="connsiteY0" fmla="*/ 0 h 3745482"/>
              <a:gd name="connsiteX1" fmla="*/ 702078 w 1404155"/>
              <a:gd name="connsiteY1" fmla="*/ 0 h 3745482"/>
              <a:gd name="connsiteX2" fmla="*/ 1404155 w 1404155"/>
              <a:gd name="connsiteY2" fmla="*/ 1872741 h 3745482"/>
              <a:gd name="connsiteX3" fmla="*/ 702078 w 1404155"/>
              <a:gd name="connsiteY3" fmla="*/ 3745482 h 3745482"/>
              <a:gd name="connsiteX4" fmla="*/ 0 w 1404155"/>
              <a:gd name="connsiteY4" fmla="*/ 3745482 h 3745482"/>
              <a:gd name="connsiteX5" fmla="*/ 702078 w 1404155"/>
              <a:gd name="connsiteY5" fmla="*/ 1872741 h 3745482"/>
              <a:gd name="connsiteX6" fmla="*/ 0 w 1404155"/>
              <a:gd name="connsiteY6" fmla="*/ 0 h 374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4155" h="3745482">
                <a:moveTo>
                  <a:pt x="1404155" y="1"/>
                </a:moveTo>
                <a:lnTo>
                  <a:pt x="1404155" y="1872742"/>
                </a:lnTo>
                <a:lnTo>
                  <a:pt x="702078" y="3745481"/>
                </a:lnTo>
                <a:lnTo>
                  <a:pt x="0" y="1872742"/>
                </a:lnTo>
                <a:lnTo>
                  <a:pt x="0" y="1"/>
                </a:lnTo>
                <a:lnTo>
                  <a:pt x="702078" y="1872742"/>
                </a:lnTo>
                <a:lnTo>
                  <a:pt x="1404155" y="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12700" rIns="12700" bIns="127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24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rPr>
              <a:t>Obveznosti praktičnega dela</a:t>
            </a:r>
            <a:endParaRPr lang="sl-SI" sz="2400" b="1" kern="1200" dirty="0">
              <a:solidFill>
                <a:srgbClr val="002060"/>
              </a:solidFill>
              <a:latin typeface="Microsoft JhengHei" pitchFamily="34" charset="-120"/>
              <a:ea typeface="Microsoft JhengHei" pitchFamily="34" charset="-120"/>
              <a:cs typeface="Calibri" pitchFamily="34" charset="0"/>
            </a:endParaRPr>
          </a:p>
        </p:txBody>
      </p:sp>
      <p:sp>
        <p:nvSpPr>
          <p:cNvPr id="7" name="Prostoročno 6"/>
          <p:cNvSpPr/>
          <p:nvPr/>
        </p:nvSpPr>
        <p:spPr>
          <a:xfrm>
            <a:off x="1245806" y="2716682"/>
            <a:ext cx="3470744" cy="912702"/>
          </a:xfrm>
          <a:custGeom>
            <a:avLst/>
            <a:gdLst>
              <a:gd name="connsiteX0" fmla="*/ 152120 w 912701"/>
              <a:gd name="connsiteY0" fmla="*/ 0 h 1094178"/>
              <a:gd name="connsiteX1" fmla="*/ 760581 w 912701"/>
              <a:gd name="connsiteY1" fmla="*/ 0 h 1094178"/>
              <a:gd name="connsiteX2" fmla="*/ 912701 w 912701"/>
              <a:gd name="connsiteY2" fmla="*/ 152120 h 1094178"/>
              <a:gd name="connsiteX3" fmla="*/ 912701 w 912701"/>
              <a:gd name="connsiteY3" fmla="*/ 1094178 h 1094178"/>
              <a:gd name="connsiteX4" fmla="*/ 912701 w 912701"/>
              <a:gd name="connsiteY4" fmla="*/ 1094178 h 1094178"/>
              <a:gd name="connsiteX5" fmla="*/ 0 w 912701"/>
              <a:gd name="connsiteY5" fmla="*/ 1094178 h 1094178"/>
              <a:gd name="connsiteX6" fmla="*/ 0 w 912701"/>
              <a:gd name="connsiteY6" fmla="*/ 1094178 h 1094178"/>
              <a:gd name="connsiteX7" fmla="*/ 0 w 912701"/>
              <a:gd name="connsiteY7" fmla="*/ 152120 h 1094178"/>
              <a:gd name="connsiteX8" fmla="*/ 152120 w 912701"/>
              <a:gd name="connsiteY8" fmla="*/ 0 h 109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701" h="1094178">
                <a:moveTo>
                  <a:pt x="912701" y="182367"/>
                </a:moveTo>
                <a:lnTo>
                  <a:pt x="912701" y="911811"/>
                </a:lnTo>
                <a:cubicBezTo>
                  <a:pt x="912701" y="1012530"/>
                  <a:pt x="855890" y="1094177"/>
                  <a:pt x="785811" y="1094177"/>
                </a:cubicBezTo>
                <a:lnTo>
                  <a:pt x="0" y="1094177"/>
                </a:lnTo>
                <a:lnTo>
                  <a:pt x="0" y="1094177"/>
                </a:lnTo>
                <a:lnTo>
                  <a:pt x="0" y="1"/>
                </a:lnTo>
                <a:lnTo>
                  <a:pt x="0" y="1"/>
                </a:lnTo>
                <a:lnTo>
                  <a:pt x="785811" y="1"/>
                </a:lnTo>
                <a:cubicBezTo>
                  <a:pt x="855890" y="1"/>
                  <a:pt x="912701" y="81648"/>
                  <a:pt x="912701" y="18236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7" tIns="52809" rIns="52809" bIns="52810" numCol="1" spcCol="1270" anchor="ctr" anchorCtr="0">
            <a:noAutofit/>
          </a:bodyPr>
          <a:lstStyle/>
          <a:p>
            <a:pPr marL="274638" lvl="1" indent="-274638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l-SI" sz="2400" kern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Prisotnost na vajah</a:t>
            </a:r>
            <a:endParaRPr lang="sl-SI" sz="2400" kern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74638" lvl="1" indent="-274638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l-SI" sz="2400" kern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Praktični del izpita</a:t>
            </a:r>
            <a:endParaRPr lang="sl-SI" sz="2400" kern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rostoročno 7"/>
          <p:cNvSpPr/>
          <p:nvPr/>
        </p:nvSpPr>
        <p:spPr>
          <a:xfrm>
            <a:off x="4931507" y="1629225"/>
            <a:ext cx="3889499" cy="1543807"/>
          </a:xfrm>
          <a:custGeom>
            <a:avLst/>
            <a:gdLst>
              <a:gd name="connsiteX0" fmla="*/ 0 w 1404155"/>
              <a:gd name="connsiteY0" fmla="*/ 0 h 3745482"/>
              <a:gd name="connsiteX1" fmla="*/ 702078 w 1404155"/>
              <a:gd name="connsiteY1" fmla="*/ 0 h 3745482"/>
              <a:gd name="connsiteX2" fmla="*/ 1404155 w 1404155"/>
              <a:gd name="connsiteY2" fmla="*/ 1872741 h 3745482"/>
              <a:gd name="connsiteX3" fmla="*/ 702078 w 1404155"/>
              <a:gd name="connsiteY3" fmla="*/ 3745482 h 3745482"/>
              <a:gd name="connsiteX4" fmla="*/ 0 w 1404155"/>
              <a:gd name="connsiteY4" fmla="*/ 3745482 h 3745482"/>
              <a:gd name="connsiteX5" fmla="*/ 702078 w 1404155"/>
              <a:gd name="connsiteY5" fmla="*/ 1872741 h 3745482"/>
              <a:gd name="connsiteX6" fmla="*/ 0 w 1404155"/>
              <a:gd name="connsiteY6" fmla="*/ 0 h 374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4155" h="3745482">
                <a:moveTo>
                  <a:pt x="1404155" y="1"/>
                </a:moveTo>
                <a:lnTo>
                  <a:pt x="1404155" y="1872742"/>
                </a:lnTo>
                <a:lnTo>
                  <a:pt x="702078" y="3745481"/>
                </a:lnTo>
                <a:lnTo>
                  <a:pt x="0" y="1872742"/>
                </a:lnTo>
                <a:lnTo>
                  <a:pt x="0" y="1"/>
                </a:lnTo>
                <a:lnTo>
                  <a:pt x="702078" y="1872742"/>
                </a:lnTo>
                <a:lnTo>
                  <a:pt x="1404155" y="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12700" rIns="12700" bIns="127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24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rPr>
              <a:t>Obveznosti teoretičnega dela</a:t>
            </a:r>
            <a:endParaRPr lang="sl-SI" sz="2400" b="1" kern="1200" dirty="0">
              <a:solidFill>
                <a:srgbClr val="002060"/>
              </a:solidFill>
              <a:latin typeface="Microsoft JhengHei" pitchFamily="34" charset="-120"/>
              <a:ea typeface="Microsoft JhengHei" pitchFamily="34" charset="-120"/>
              <a:cs typeface="Calibri" pitchFamily="34" charset="0"/>
            </a:endParaRPr>
          </a:p>
        </p:txBody>
      </p:sp>
      <p:sp>
        <p:nvSpPr>
          <p:cNvPr id="9" name="Prostoročno 8"/>
          <p:cNvSpPr/>
          <p:nvPr/>
        </p:nvSpPr>
        <p:spPr>
          <a:xfrm>
            <a:off x="5224454" y="2775345"/>
            <a:ext cx="3596552" cy="912702"/>
          </a:xfrm>
          <a:custGeom>
            <a:avLst/>
            <a:gdLst>
              <a:gd name="connsiteX0" fmla="*/ 152120 w 912701"/>
              <a:gd name="connsiteY0" fmla="*/ 0 h 1609556"/>
              <a:gd name="connsiteX1" fmla="*/ 760581 w 912701"/>
              <a:gd name="connsiteY1" fmla="*/ 0 h 1609556"/>
              <a:gd name="connsiteX2" fmla="*/ 912701 w 912701"/>
              <a:gd name="connsiteY2" fmla="*/ 152120 h 1609556"/>
              <a:gd name="connsiteX3" fmla="*/ 912701 w 912701"/>
              <a:gd name="connsiteY3" fmla="*/ 1609556 h 1609556"/>
              <a:gd name="connsiteX4" fmla="*/ 912701 w 912701"/>
              <a:gd name="connsiteY4" fmla="*/ 1609556 h 1609556"/>
              <a:gd name="connsiteX5" fmla="*/ 0 w 912701"/>
              <a:gd name="connsiteY5" fmla="*/ 1609556 h 1609556"/>
              <a:gd name="connsiteX6" fmla="*/ 0 w 912701"/>
              <a:gd name="connsiteY6" fmla="*/ 1609556 h 1609556"/>
              <a:gd name="connsiteX7" fmla="*/ 0 w 912701"/>
              <a:gd name="connsiteY7" fmla="*/ 152120 h 1609556"/>
              <a:gd name="connsiteX8" fmla="*/ 152120 w 912701"/>
              <a:gd name="connsiteY8" fmla="*/ 0 h 160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701" h="1609556">
                <a:moveTo>
                  <a:pt x="912701" y="268266"/>
                </a:moveTo>
                <a:lnTo>
                  <a:pt x="912701" y="1341290"/>
                </a:lnTo>
                <a:cubicBezTo>
                  <a:pt x="912701" y="1489450"/>
                  <a:pt x="874081" y="1609555"/>
                  <a:pt x="826441" y="1609555"/>
                </a:cubicBezTo>
                <a:lnTo>
                  <a:pt x="0" y="1609555"/>
                </a:lnTo>
                <a:lnTo>
                  <a:pt x="0" y="1609555"/>
                </a:lnTo>
                <a:lnTo>
                  <a:pt x="0" y="1"/>
                </a:lnTo>
                <a:lnTo>
                  <a:pt x="0" y="1"/>
                </a:lnTo>
                <a:lnTo>
                  <a:pt x="826441" y="1"/>
                </a:lnTo>
                <a:cubicBezTo>
                  <a:pt x="874081" y="1"/>
                  <a:pt x="912701" y="120106"/>
                  <a:pt x="912701" y="268266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7" tIns="52809" rIns="52809" bIns="52810" numCol="1" spcCol="1270" anchor="ctr" anchorCtr="0">
            <a:noAutofit/>
          </a:bodyPr>
          <a:lstStyle/>
          <a:p>
            <a:pPr marL="274638" lvl="1" indent="-274638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l-SI" sz="2400" kern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Prisotnost na predavanjih</a:t>
            </a:r>
            <a:endParaRPr lang="sl-SI" sz="2400" kern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Prostoročno 9"/>
          <p:cNvSpPr/>
          <p:nvPr/>
        </p:nvSpPr>
        <p:spPr>
          <a:xfrm>
            <a:off x="2791232" y="3965121"/>
            <a:ext cx="3959907" cy="1404156"/>
          </a:xfrm>
          <a:custGeom>
            <a:avLst/>
            <a:gdLst>
              <a:gd name="connsiteX0" fmla="*/ 0 w 1404155"/>
              <a:gd name="connsiteY0" fmla="*/ 0 h 3745482"/>
              <a:gd name="connsiteX1" fmla="*/ 702078 w 1404155"/>
              <a:gd name="connsiteY1" fmla="*/ 0 h 3745482"/>
              <a:gd name="connsiteX2" fmla="*/ 1404155 w 1404155"/>
              <a:gd name="connsiteY2" fmla="*/ 1872741 h 3745482"/>
              <a:gd name="connsiteX3" fmla="*/ 702078 w 1404155"/>
              <a:gd name="connsiteY3" fmla="*/ 3745482 h 3745482"/>
              <a:gd name="connsiteX4" fmla="*/ 0 w 1404155"/>
              <a:gd name="connsiteY4" fmla="*/ 3745482 h 3745482"/>
              <a:gd name="connsiteX5" fmla="*/ 702078 w 1404155"/>
              <a:gd name="connsiteY5" fmla="*/ 1872741 h 3745482"/>
              <a:gd name="connsiteX6" fmla="*/ 0 w 1404155"/>
              <a:gd name="connsiteY6" fmla="*/ 0 h 374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4155" h="3745482">
                <a:moveTo>
                  <a:pt x="1404155" y="1"/>
                </a:moveTo>
                <a:lnTo>
                  <a:pt x="1404155" y="1872742"/>
                </a:lnTo>
                <a:lnTo>
                  <a:pt x="702078" y="3745481"/>
                </a:lnTo>
                <a:lnTo>
                  <a:pt x="0" y="1872742"/>
                </a:lnTo>
                <a:lnTo>
                  <a:pt x="0" y="1"/>
                </a:lnTo>
                <a:lnTo>
                  <a:pt x="702078" y="1872742"/>
                </a:lnTo>
                <a:lnTo>
                  <a:pt x="1404155" y="1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12700" rIns="12700" bIns="127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32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rPr>
              <a:t>Prijava na izpit</a:t>
            </a:r>
            <a:endParaRPr lang="sl-SI" sz="3200" b="1" kern="1200" dirty="0">
              <a:solidFill>
                <a:srgbClr val="002060"/>
              </a:solidFill>
              <a:latin typeface="Microsoft JhengHei" pitchFamily="34" charset="-120"/>
              <a:ea typeface="Microsoft JhengHei" pitchFamily="34" charset="-120"/>
              <a:cs typeface="Calibri" pitchFamily="34" charset="0"/>
            </a:endParaRPr>
          </a:p>
        </p:txBody>
      </p:sp>
      <p:sp>
        <p:nvSpPr>
          <p:cNvPr id="15" name="PoljeZBesedilom 14"/>
          <p:cNvSpPr txBox="1"/>
          <p:nvPr/>
        </p:nvSpPr>
        <p:spPr>
          <a:xfrm>
            <a:off x="322995" y="2421402"/>
            <a:ext cx="69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  <a:endParaRPr lang="sl-SI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PoljeZBesedilom 15"/>
          <p:cNvSpPr txBox="1"/>
          <p:nvPr/>
        </p:nvSpPr>
        <p:spPr>
          <a:xfrm>
            <a:off x="322995" y="4181145"/>
            <a:ext cx="69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  <a:endParaRPr lang="sl-SI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322995" y="5480298"/>
            <a:ext cx="69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endParaRPr lang="sl-SI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rostoročno 2"/>
          <p:cNvSpPr/>
          <p:nvPr/>
        </p:nvSpPr>
        <p:spPr>
          <a:xfrm>
            <a:off x="4285475" y="3037658"/>
            <a:ext cx="430101" cy="927463"/>
          </a:xfrm>
          <a:custGeom>
            <a:avLst/>
            <a:gdLst>
              <a:gd name="connsiteX0" fmla="*/ 0 w 836023"/>
              <a:gd name="connsiteY0" fmla="*/ 535577 h 927463"/>
              <a:gd name="connsiteX1" fmla="*/ 26126 w 836023"/>
              <a:gd name="connsiteY1" fmla="*/ 600892 h 927463"/>
              <a:gd name="connsiteX2" fmla="*/ 39189 w 836023"/>
              <a:gd name="connsiteY2" fmla="*/ 640080 h 927463"/>
              <a:gd name="connsiteX3" fmla="*/ 65315 w 836023"/>
              <a:gd name="connsiteY3" fmla="*/ 679269 h 927463"/>
              <a:gd name="connsiteX4" fmla="*/ 78378 w 836023"/>
              <a:gd name="connsiteY4" fmla="*/ 718457 h 927463"/>
              <a:gd name="connsiteX5" fmla="*/ 130629 w 836023"/>
              <a:gd name="connsiteY5" fmla="*/ 796834 h 927463"/>
              <a:gd name="connsiteX6" fmla="*/ 156755 w 836023"/>
              <a:gd name="connsiteY6" fmla="*/ 875212 h 927463"/>
              <a:gd name="connsiteX7" fmla="*/ 169818 w 836023"/>
              <a:gd name="connsiteY7" fmla="*/ 914400 h 927463"/>
              <a:gd name="connsiteX8" fmla="*/ 209006 w 836023"/>
              <a:gd name="connsiteY8" fmla="*/ 927463 h 927463"/>
              <a:gd name="connsiteX9" fmla="*/ 274320 w 836023"/>
              <a:gd name="connsiteY9" fmla="*/ 875212 h 927463"/>
              <a:gd name="connsiteX10" fmla="*/ 352698 w 836023"/>
              <a:gd name="connsiteY10" fmla="*/ 822960 h 927463"/>
              <a:gd name="connsiteX11" fmla="*/ 378823 w 836023"/>
              <a:gd name="connsiteY11" fmla="*/ 783772 h 927463"/>
              <a:gd name="connsiteX12" fmla="*/ 404949 w 836023"/>
              <a:gd name="connsiteY12" fmla="*/ 705394 h 927463"/>
              <a:gd name="connsiteX13" fmla="*/ 431075 w 836023"/>
              <a:gd name="connsiteY13" fmla="*/ 666206 h 927463"/>
              <a:gd name="connsiteX14" fmla="*/ 470263 w 836023"/>
              <a:gd name="connsiteY14" fmla="*/ 587829 h 927463"/>
              <a:gd name="connsiteX15" fmla="*/ 483326 w 836023"/>
              <a:gd name="connsiteY15" fmla="*/ 548640 h 927463"/>
              <a:gd name="connsiteX16" fmla="*/ 535578 w 836023"/>
              <a:gd name="connsiteY16" fmla="*/ 470263 h 927463"/>
              <a:gd name="connsiteX17" fmla="*/ 561703 w 836023"/>
              <a:gd name="connsiteY17" fmla="*/ 431074 h 927463"/>
              <a:gd name="connsiteX18" fmla="*/ 613955 w 836023"/>
              <a:gd name="connsiteY18" fmla="*/ 352697 h 927463"/>
              <a:gd name="connsiteX19" fmla="*/ 653143 w 836023"/>
              <a:gd name="connsiteY19" fmla="*/ 235132 h 927463"/>
              <a:gd name="connsiteX20" fmla="*/ 666206 w 836023"/>
              <a:gd name="connsiteY20" fmla="*/ 195943 h 927463"/>
              <a:gd name="connsiteX21" fmla="*/ 705395 w 836023"/>
              <a:gd name="connsiteY21" fmla="*/ 169817 h 927463"/>
              <a:gd name="connsiteX22" fmla="*/ 744583 w 836023"/>
              <a:gd name="connsiteY22" fmla="*/ 91440 h 927463"/>
              <a:gd name="connsiteX23" fmla="*/ 783772 w 836023"/>
              <a:gd name="connsiteY23" fmla="*/ 65314 h 927463"/>
              <a:gd name="connsiteX24" fmla="*/ 836023 w 836023"/>
              <a:gd name="connsiteY24" fmla="*/ 0 h 92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36023" h="927463">
                <a:moveTo>
                  <a:pt x="0" y="535577"/>
                </a:moveTo>
                <a:cubicBezTo>
                  <a:pt x="8709" y="557349"/>
                  <a:pt x="17893" y="578936"/>
                  <a:pt x="26126" y="600892"/>
                </a:cubicBezTo>
                <a:cubicBezTo>
                  <a:pt x="30961" y="613785"/>
                  <a:pt x="33031" y="627764"/>
                  <a:pt x="39189" y="640080"/>
                </a:cubicBezTo>
                <a:cubicBezTo>
                  <a:pt x="46210" y="654122"/>
                  <a:pt x="58294" y="665227"/>
                  <a:pt x="65315" y="679269"/>
                </a:cubicBezTo>
                <a:cubicBezTo>
                  <a:pt x="71473" y="691585"/>
                  <a:pt x="71691" y="706420"/>
                  <a:pt x="78378" y="718457"/>
                </a:cubicBezTo>
                <a:cubicBezTo>
                  <a:pt x="93627" y="745905"/>
                  <a:pt x="130629" y="796834"/>
                  <a:pt x="130629" y="796834"/>
                </a:cubicBezTo>
                <a:lnTo>
                  <a:pt x="156755" y="875212"/>
                </a:lnTo>
                <a:cubicBezTo>
                  <a:pt x="161109" y="888275"/>
                  <a:pt x="156755" y="910046"/>
                  <a:pt x="169818" y="914400"/>
                </a:cubicBezTo>
                <a:lnTo>
                  <a:pt x="209006" y="927463"/>
                </a:lnTo>
                <a:cubicBezTo>
                  <a:pt x="297259" y="898045"/>
                  <a:pt x="201598" y="938843"/>
                  <a:pt x="274320" y="875212"/>
                </a:cubicBezTo>
                <a:cubicBezTo>
                  <a:pt x="297951" y="854535"/>
                  <a:pt x="352698" y="822960"/>
                  <a:pt x="352698" y="822960"/>
                </a:cubicBezTo>
                <a:cubicBezTo>
                  <a:pt x="361406" y="809897"/>
                  <a:pt x="372447" y="798118"/>
                  <a:pt x="378823" y="783772"/>
                </a:cubicBezTo>
                <a:cubicBezTo>
                  <a:pt x="390008" y="758606"/>
                  <a:pt x="389673" y="728308"/>
                  <a:pt x="404949" y="705394"/>
                </a:cubicBezTo>
                <a:lnTo>
                  <a:pt x="431075" y="666206"/>
                </a:lnTo>
                <a:cubicBezTo>
                  <a:pt x="463910" y="567702"/>
                  <a:pt x="419618" y="689120"/>
                  <a:pt x="470263" y="587829"/>
                </a:cubicBezTo>
                <a:cubicBezTo>
                  <a:pt x="476421" y="575513"/>
                  <a:pt x="476639" y="560677"/>
                  <a:pt x="483326" y="548640"/>
                </a:cubicBezTo>
                <a:cubicBezTo>
                  <a:pt x="498575" y="521192"/>
                  <a:pt x="518161" y="496389"/>
                  <a:pt x="535578" y="470263"/>
                </a:cubicBezTo>
                <a:lnTo>
                  <a:pt x="561703" y="431074"/>
                </a:lnTo>
                <a:lnTo>
                  <a:pt x="613955" y="352697"/>
                </a:lnTo>
                <a:lnTo>
                  <a:pt x="653143" y="235132"/>
                </a:lnTo>
                <a:cubicBezTo>
                  <a:pt x="657497" y="222069"/>
                  <a:pt x="654749" y="203581"/>
                  <a:pt x="666206" y="195943"/>
                </a:cubicBezTo>
                <a:lnTo>
                  <a:pt x="705395" y="169817"/>
                </a:lnTo>
                <a:cubicBezTo>
                  <a:pt x="716019" y="137946"/>
                  <a:pt x="719262" y="116761"/>
                  <a:pt x="744583" y="91440"/>
                </a:cubicBezTo>
                <a:cubicBezTo>
                  <a:pt x="755684" y="80338"/>
                  <a:pt x="770709" y="74023"/>
                  <a:pt x="783772" y="65314"/>
                </a:cubicBezTo>
                <a:cubicBezTo>
                  <a:pt x="816730" y="15879"/>
                  <a:pt x="798797" y="37227"/>
                  <a:pt x="836023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" name="Prostoročno 13"/>
          <p:cNvSpPr/>
          <p:nvPr/>
        </p:nvSpPr>
        <p:spPr>
          <a:xfrm>
            <a:off x="7380311" y="3037657"/>
            <a:ext cx="430101" cy="927463"/>
          </a:xfrm>
          <a:custGeom>
            <a:avLst/>
            <a:gdLst>
              <a:gd name="connsiteX0" fmla="*/ 0 w 836023"/>
              <a:gd name="connsiteY0" fmla="*/ 535577 h 927463"/>
              <a:gd name="connsiteX1" fmla="*/ 26126 w 836023"/>
              <a:gd name="connsiteY1" fmla="*/ 600892 h 927463"/>
              <a:gd name="connsiteX2" fmla="*/ 39189 w 836023"/>
              <a:gd name="connsiteY2" fmla="*/ 640080 h 927463"/>
              <a:gd name="connsiteX3" fmla="*/ 65315 w 836023"/>
              <a:gd name="connsiteY3" fmla="*/ 679269 h 927463"/>
              <a:gd name="connsiteX4" fmla="*/ 78378 w 836023"/>
              <a:gd name="connsiteY4" fmla="*/ 718457 h 927463"/>
              <a:gd name="connsiteX5" fmla="*/ 130629 w 836023"/>
              <a:gd name="connsiteY5" fmla="*/ 796834 h 927463"/>
              <a:gd name="connsiteX6" fmla="*/ 156755 w 836023"/>
              <a:gd name="connsiteY6" fmla="*/ 875212 h 927463"/>
              <a:gd name="connsiteX7" fmla="*/ 169818 w 836023"/>
              <a:gd name="connsiteY7" fmla="*/ 914400 h 927463"/>
              <a:gd name="connsiteX8" fmla="*/ 209006 w 836023"/>
              <a:gd name="connsiteY8" fmla="*/ 927463 h 927463"/>
              <a:gd name="connsiteX9" fmla="*/ 274320 w 836023"/>
              <a:gd name="connsiteY9" fmla="*/ 875212 h 927463"/>
              <a:gd name="connsiteX10" fmla="*/ 352698 w 836023"/>
              <a:gd name="connsiteY10" fmla="*/ 822960 h 927463"/>
              <a:gd name="connsiteX11" fmla="*/ 378823 w 836023"/>
              <a:gd name="connsiteY11" fmla="*/ 783772 h 927463"/>
              <a:gd name="connsiteX12" fmla="*/ 404949 w 836023"/>
              <a:gd name="connsiteY12" fmla="*/ 705394 h 927463"/>
              <a:gd name="connsiteX13" fmla="*/ 431075 w 836023"/>
              <a:gd name="connsiteY13" fmla="*/ 666206 h 927463"/>
              <a:gd name="connsiteX14" fmla="*/ 470263 w 836023"/>
              <a:gd name="connsiteY14" fmla="*/ 587829 h 927463"/>
              <a:gd name="connsiteX15" fmla="*/ 483326 w 836023"/>
              <a:gd name="connsiteY15" fmla="*/ 548640 h 927463"/>
              <a:gd name="connsiteX16" fmla="*/ 535578 w 836023"/>
              <a:gd name="connsiteY16" fmla="*/ 470263 h 927463"/>
              <a:gd name="connsiteX17" fmla="*/ 561703 w 836023"/>
              <a:gd name="connsiteY17" fmla="*/ 431074 h 927463"/>
              <a:gd name="connsiteX18" fmla="*/ 613955 w 836023"/>
              <a:gd name="connsiteY18" fmla="*/ 352697 h 927463"/>
              <a:gd name="connsiteX19" fmla="*/ 653143 w 836023"/>
              <a:gd name="connsiteY19" fmla="*/ 235132 h 927463"/>
              <a:gd name="connsiteX20" fmla="*/ 666206 w 836023"/>
              <a:gd name="connsiteY20" fmla="*/ 195943 h 927463"/>
              <a:gd name="connsiteX21" fmla="*/ 705395 w 836023"/>
              <a:gd name="connsiteY21" fmla="*/ 169817 h 927463"/>
              <a:gd name="connsiteX22" fmla="*/ 744583 w 836023"/>
              <a:gd name="connsiteY22" fmla="*/ 91440 h 927463"/>
              <a:gd name="connsiteX23" fmla="*/ 783772 w 836023"/>
              <a:gd name="connsiteY23" fmla="*/ 65314 h 927463"/>
              <a:gd name="connsiteX24" fmla="*/ 836023 w 836023"/>
              <a:gd name="connsiteY24" fmla="*/ 0 h 92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36023" h="927463">
                <a:moveTo>
                  <a:pt x="0" y="535577"/>
                </a:moveTo>
                <a:cubicBezTo>
                  <a:pt x="8709" y="557349"/>
                  <a:pt x="17893" y="578936"/>
                  <a:pt x="26126" y="600892"/>
                </a:cubicBezTo>
                <a:cubicBezTo>
                  <a:pt x="30961" y="613785"/>
                  <a:pt x="33031" y="627764"/>
                  <a:pt x="39189" y="640080"/>
                </a:cubicBezTo>
                <a:cubicBezTo>
                  <a:pt x="46210" y="654122"/>
                  <a:pt x="58294" y="665227"/>
                  <a:pt x="65315" y="679269"/>
                </a:cubicBezTo>
                <a:cubicBezTo>
                  <a:pt x="71473" y="691585"/>
                  <a:pt x="71691" y="706420"/>
                  <a:pt x="78378" y="718457"/>
                </a:cubicBezTo>
                <a:cubicBezTo>
                  <a:pt x="93627" y="745905"/>
                  <a:pt x="130629" y="796834"/>
                  <a:pt x="130629" y="796834"/>
                </a:cubicBezTo>
                <a:lnTo>
                  <a:pt x="156755" y="875212"/>
                </a:lnTo>
                <a:cubicBezTo>
                  <a:pt x="161109" y="888275"/>
                  <a:pt x="156755" y="910046"/>
                  <a:pt x="169818" y="914400"/>
                </a:cubicBezTo>
                <a:lnTo>
                  <a:pt x="209006" y="927463"/>
                </a:lnTo>
                <a:cubicBezTo>
                  <a:pt x="297259" y="898045"/>
                  <a:pt x="201598" y="938843"/>
                  <a:pt x="274320" y="875212"/>
                </a:cubicBezTo>
                <a:cubicBezTo>
                  <a:pt x="297951" y="854535"/>
                  <a:pt x="352698" y="822960"/>
                  <a:pt x="352698" y="822960"/>
                </a:cubicBezTo>
                <a:cubicBezTo>
                  <a:pt x="361406" y="809897"/>
                  <a:pt x="372447" y="798118"/>
                  <a:pt x="378823" y="783772"/>
                </a:cubicBezTo>
                <a:cubicBezTo>
                  <a:pt x="390008" y="758606"/>
                  <a:pt x="389673" y="728308"/>
                  <a:pt x="404949" y="705394"/>
                </a:cubicBezTo>
                <a:lnTo>
                  <a:pt x="431075" y="666206"/>
                </a:lnTo>
                <a:cubicBezTo>
                  <a:pt x="463910" y="567702"/>
                  <a:pt x="419618" y="689120"/>
                  <a:pt x="470263" y="587829"/>
                </a:cubicBezTo>
                <a:cubicBezTo>
                  <a:pt x="476421" y="575513"/>
                  <a:pt x="476639" y="560677"/>
                  <a:pt x="483326" y="548640"/>
                </a:cubicBezTo>
                <a:cubicBezTo>
                  <a:pt x="498575" y="521192"/>
                  <a:pt x="518161" y="496389"/>
                  <a:pt x="535578" y="470263"/>
                </a:cubicBezTo>
                <a:lnTo>
                  <a:pt x="561703" y="431074"/>
                </a:lnTo>
                <a:lnTo>
                  <a:pt x="613955" y="352697"/>
                </a:lnTo>
                <a:lnTo>
                  <a:pt x="653143" y="235132"/>
                </a:lnTo>
                <a:cubicBezTo>
                  <a:pt x="657497" y="222069"/>
                  <a:pt x="654749" y="203581"/>
                  <a:pt x="666206" y="195943"/>
                </a:cubicBezTo>
                <a:lnTo>
                  <a:pt x="705395" y="169817"/>
                </a:lnTo>
                <a:cubicBezTo>
                  <a:pt x="716019" y="137946"/>
                  <a:pt x="719262" y="116761"/>
                  <a:pt x="744583" y="91440"/>
                </a:cubicBezTo>
                <a:cubicBezTo>
                  <a:pt x="755684" y="80338"/>
                  <a:pt x="770709" y="74023"/>
                  <a:pt x="783772" y="65314"/>
                </a:cubicBezTo>
                <a:cubicBezTo>
                  <a:pt x="816730" y="15879"/>
                  <a:pt x="798797" y="37227"/>
                  <a:pt x="836023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5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sp>
        <p:nvSpPr>
          <p:cNvPr id="6" name="Prostoročno 5"/>
          <p:cNvSpPr/>
          <p:nvPr/>
        </p:nvSpPr>
        <p:spPr>
          <a:xfrm>
            <a:off x="827051" y="1645899"/>
            <a:ext cx="3889499" cy="1527134"/>
          </a:xfrm>
          <a:custGeom>
            <a:avLst/>
            <a:gdLst>
              <a:gd name="connsiteX0" fmla="*/ 0 w 1404155"/>
              <a:gd name="connsiteY0" fmla="*/ 0 h 3745482"/>
              <a:gd name="connsiteX1" fmla="*/ 702078 w 1404155"/>
              <a:gd name="connsiteY1" fmla="*/ 0 h 3745482"/>
              <a:gd name="connsiteX2" fmla="*/ 1404155 w 1404155"/>
              <a:gd name="connsiteY2" fmla="*/ 1872741 h 3745482"/>
              <a:gd name="connsiteX3" fmla="*/ 702078 w 1404155"/>
              <a:gd name="connsiteY3" fmla="*/ 3745482 h 3745482"/>
              <a:gd name="connsiteX4" fmla="*/ 0 w 1404155"/>
              <a:gd name="connsiteY4" fmla="*/ 3745482 h 3745482"/>
              <a:gd name="connsiteX5" fmla="*/ 702078 w 1404155"/>
              <a:gd name="connsiteY5" fmla="*/ 1872741 h 3745482"/>
              <a:gd name="connsiteX6" fmla="*/ 0 w 1404155"/>
              <a:gd name="connsiteY6" fmla="*/ 0 h 374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4155" h="3745482">
                <a:moveTo>
                  <a:pt x="1404155" y="1"/>
                </a:moveTo>
                <a:lnTo>
                  <a:pt x="1404155" y="1872742"/>
                </a:lnTo>
                <a:lnTo>
                  <a:pt x="702078" y="3745481"/>
                </a:lnTo>
                <a:lnTo>
                  <a:pt x="0" y="1872742"/>
                </a:lnTo>
                <a:lnTo>
                  <a:pt x="0" y="1"/>
                </a:lnTo>
                <a:lnTo>
                  <a:pt x="702078" y="1872742"/>
                </a:lnTo>
                <a:lnTo>
                  <a:pt x="1404155" y="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12700" rIns="12700" bIns="127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24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rPr>
              <a:t>Obveznosti praktičnega dela</a:t>
            </a:r>
            <a:endParaRPr lang="sl-SI" sz="2400" b="1" kern="1200" dirty="0">
              <a:solidFill>
                <a:srgbClr val="002060"/>
              </a:solidFill>
              <a:latin typeface="Microsoft JhengHei" pitchFamily="34" charset="-120"/>
              <a:ea typeface="Microsoft JhengHei" pitchFamily="34" charset="-120"/>
              <a:cs typeface="Calibri" pitchFamily="34" charset="0"/>
            </a:endParaRPr>
          </a:p>
        </p:txBody>
      </p:sp>
      <p:sp>
        <p:nvSpPr>
          <p:cNvPr id="7" name="Prostoročno 6"/>
          <p:cNvSpPr/>
          <p:nvPr/>
        </p:nvSpPr>
        <p:spPr>
          <a:xfrm>
            <a:off x="1245806" y="2716682"/>
            <a:ext cx="3470744" cy="912702"/>
          </a:xfrm>
          <a:custGeom>
            <a:avLst/>
            <a:gdLst>
              <a:gd name="connsiteX0" fmla="*/ 152120 w 912701"/>
              <a:gd name="connsiteY0" fmla="*/ 0 h 1094178"/>
              <a:gd name="connsiteX1" fmla="*/ 760581 w 912701"/>
              <a:gd name="connsiteY1" fmla="*/ 0 h 1094178"/>
              <a:gd name="connsiteX2" fmla="*/ 912701 w 912701"/>
              <a:gd name="connsiteY2" fmla="*/ 152120 h 1094178"/>
              <a:gd name="connsiteX3" fmla="*/ 912701 w 912701"/>
              <a:gd name="connsiteY3" fmla="*/ 1094178 h 1094178"/>
              <a:gd name="connsiteX4" fmla="*/ 912701 w 912701"/>
              <a:gd name="connsiteY4" fmla="*/ 1094178 h 1094178"/>
              <a:gd name="connsiteX5" fmla="*/ 0 w 912701"/>
              <a:gd name="connsiteY5" fmla="*/ 1094178 h 1094178"/>
              <a:gd name="connsiteX6" fmla="*/ 0 w 912701"/>
              <a:gd name="connsiteY6" fmla="*/ 1094178 h 1094178"/>
              <a:gd name="connsiteX7" fmla="*/ 0 w 912701"/>
              <a:gd name="connsiteY7" fmla="*/ 152120 h 1094178"/>
              <a:gd name="connsiteX8" fmla="*/ 152120 w 912701"/>
              <a:gd name="connsiteY8" fmla="*/ 0 h 109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701" h="1094178">
                <a:moveTo>
                  <a:pt x="912701" y="182367"/>
                </a:moveTo>
                <a:lnTo>
                  <a:pt x="912701" y="911811"/>
                </a:lnTo>
                <a:cubicBezTo>
                  <a:pt x="912701" y="1012530"/>
                  <a:pt x="855890" y="1094177"/>
                  <a:pt x="785811" y="1094177"/>
                </a:cubicBezTo>
                <a:lnTo>
                  <a:pt x="0" y="1094177"/>
                </a:lnTo>
                <a:lnTo>
                  <a:pt x="0" y="1094177"/>
                </a:lnTo>
                <a:lnTo>
                  <a:pt x="0" y="1"/>
                </a:lnTo>
                <a:lnTo>
                  <a:pt x="0" y="1"/>
                </a:lnTo>
                <a:lnTo>
                  <a:pt x="785811" y="1"/>
                </a:lnTo>
                <a:cubicBezTo>
                  <a:pt x="855890" y="1"/>
                  <a:pt x="912701" y="81648"/>
                  <a:pt x="912701" y="18236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7" tIns="52809" rIns="52809" bIns="52810" numCol="1" spcCol="1270" anchor="ctr" anchorCtr="0">
            <a:noAutofit/>
          </a:bodyPr>
          <a:lstStyle/>
          <a:p>
            <a:pPr marL="274638" lvl="1" indent="-274638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l-SI" sz="2400" kern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Prisotnost na vajah</a:t>
            </a:r>
            <a:endParaRPr lang="sl-SI" sz="2400" kern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74638" lvl="1" indent="-274638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l-SI" sz="2400" kern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Praktični del izpita</a:t>
            </a:r>
            <a:endParaRPr lang="sl-SI" sz="2400" kern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rostoročno 7"/>
          <p:cNvSpPr/>
          <p:nvPr/>
        </p:nvSpPr>
        <p:spPr>
          <a:xfrm>
            <a:off x="4931507" y="1629225"/>
            <a:ext cx="3889499" cy="1543807"/>
          </a:xfrm>
          <a:custGeom>
            <a:avLst/>
            <a:gdLst>
              <a:gd name="connsiteX0" fmla="*/ 0 w 1404155"/>
              <a:gd name="connsiteY0" fmla="*/ 0 h 3745482"/>
              <a:gd name="connsiteX1" fmla="*/ 702078 w 1404155"/>
              <a:gd name="connsiteY1" fmla="*/ 0 h 3745482"/>
              <a:gd name="connsiteX2" fmla="*/ 1404155 w 1404155"/>
              <a:gd name="connsiteY2" fmla="*/ 1872741 h 3745482"/>
              <a:gd name="connsiteX3" fmla="*/ 702078 w 1404155"/>
              <a:gd name="connsiteY3" fmla="*/ 3745482 h 3745482"/>
              <a:gd name="connsiteX4" fmla="*/ 0 w 1404155"/>
              <a:gd name="connsiteY4" fmla="*/ 3745482 h 3745482"/>
              <a:gd name="connsiteX5" fmla="*/ 702078 w 1404155"/>
              <a:gd name="connsiteY5" fmla="*/ 1872741 h 3745482"/>
              <a:gd name="connsiteX6" fmla="*/ 0 w 1404155"/>
              <a:gd name="connsiteY6" fmla="*/ 0 h 374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4155" h="3745482">
                <a:moveTo>
                  <a:pt x="1404155" y="1"/>
                </a:moveTo>
                <a:lnTo>
                  <a:pt x="1404155" y="1872742"/>
                </a:lnTo>
                <a:lnTo>
                  <a:pt x="702078" y="3745481"/>
                </a:lnTo>
                <a:lnTo>
                  <a:pt x="0" y="1872742"/>
                </a:lnTo>
                <a:lnTo>
                  <a:pt x="0" y="1"/>
                </a:lnTo>
                <a:lnTo>
                  <a:pt x="702078" y="1872742"/>
                </a:lnTo>
                <a:lnTo>
                  <a:pt x="1404155" y="1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12700" rIns="12700" bIns="127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24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rPr>
              <a:t>Obveznosti teoretičnega dela</a:t>
            </a:r>
            <a:endParaRPr lang="sl-SI" sz="2400" b="1" kern="1200" dirty="0">
              <a:solidFill>
                <a:srgbClr val="002060"/>
              </a:solidFill>
              <a:latin typeface="Microsoft JhengHei" pitchFamily="34" charset="-120"/>
              <a:ea typeface="Microsoft JhengHei" pitchFamily="34" charset="-120"/>
              <a:cs typeface="Calibri" pitchFamily="34" charset="0"/>
            </a:endParaRPr>
          </a:p>
        </p:txBody>
      </p:sp>
      <p:sp>
        <p:nvSpPr>
          <p:cNvPr id="9" name="Prostoročno 8"/>
          <p:cNvSpPr/>
          <p:nvPr/>
        </p:nvSpPr>
        <p:spPr>
          <a:xfrm>
            <a:off x="5224454" y="2775345"/>
            <a:ext cx="3596552" cy="912702"/>
          </a:xfrm>
          <a:custGeom>
            <a:avLst/>
            <a:gdLst>
              <a:gd name="connsiteX0" fmla="*/ 152120 w 912701"/>
              <a:gd name="connsiteY0" fmla="*/ 0 h 1609556"/>
              <a:gd name="connsiteX1" fmla="*/ 760581 w 912701"/>
              <a:gd name="connsiteY1" fmla="*/ 0 h 1609556"/>
              <a:gd name="connsiteX2" fmla="*/ 912701 w 912701"/>
              <a:gd name="connsiteY2" fmla="*/ 152120 h 1609556"/>
              <a:gd name="connsiteX3" fmla="*/ 912701 w 912701"/>
              <a:gd name="connsiteY3" fmla="*/ 1609556 h 1609556"/>
              <a:gd name="connsiteX4" fmla="*/ 912701 w 912701"/>
              <a:gd name="connsiteY4" fmla="*/ 1609556 h 1609556"/>
              <a:gd name="connsiteX5" fmla="*/ 0 w 912701"/>
              <a:gd name="connsiteY5" fmla="*/ 1609556 h 1609556"/>
              <a:gd name="connsiteX6" fmla="*/ 0 w 912701"/>
              <a:gd name="connsiteY6" fmla="*/ 1609556 h 1609556"/>
              <a:gd name="connsiteX7" fmla="*/ 0 w 912701"/>
              <a:gd name="connsiteY7" fmla="*/ 152120 h 1609556"/>
              <a:gd name="connsiteX8" fmla="*/ 152120 w 912701"/>
              <a:gd name="connsiteY8" fmla="*/ 0 h 160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2701" h="1609556">
                <a:moveTo>
                  <a:pt x="912701" y="268266"/>
                </a:moveTo>
                <a:lnTo>
                  <a:pt x="912701" y="1341290"/>
                </a:lnTo>
                <a:cubicBezTo>
                  <a:pt x="912701" y="1489450"/>
                  <a:pt x="874081" y="1609555"/>
                  <a:pt x="826441" y="1609555"/>
                </a:cubicBezTo>
                <a:lnTo>
                  <a:pt x="0" y="1609555"/>
                </a:lnTo>
                <a:lnTo>
                  <a:pt x="0" y="1609555"/>
                </a:lnTo>
                <a:lnTo>
                  <a:pt x="0" y="1"/>
                </a:lnTo>
                <a:lnTo>
                  <a:pt x="0" y="1"/>
                </a:lnTo>
                <a:lnTo>
                  <a:pt x="826441" y="1"/>
                </a:lnTo>
                <a:cubicBezTo>
                  <a:pt x="874081" y="1"/>
                  <a:pt x="912701" y="120106"/>
                  <a:pt x="912701" y="268266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2457" tIns="52809" rIns="52809" bIns="52810" numCol="1" spcCol="1270" anchor="ctr" anchorCtr="0">
            <a:noAutofit/>
          </a:bodyPr>
          <a:lstStyle/>
          <a:p>
            <a:pPr marL="274638" lvl="1" indent="-274638" algn="l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sl-SI" sz="2400" kern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Prisotnost na predavanjih</a:t>
            </a:r>
            <a:endParaRPr lang="sl-SI" sz="2400" kern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Prostoročno 9"/>
          <p:cNvSpPr/>
          <p:nvPr/>
        </p:nvSpPr>
        <p:spPr>
          <a:xfrm>
            <a:off x="2791232" y="3965121"/>
            <a:ext cx="3959907" cy="1404156"/>
          </a:xfrm>
          <a:custGeom>
            <a:avLst/>
            <a:gdLst>
              <a:gd name="connsiteX0" fmla="*/ 0 w 1404155"/>
              <a:gd name="connsiteY0" fmla="*/ 0 h 3745482"/>
              <a:gd name="connsiteX1" fmla="*/ 702078 w 1404155"/>
              <a:gd name="connsiteY1" fmla="*/ 0 h 3745482"/>
              <a:gd name="connsiteX2" fmla="*/ 1404155 w 1404155"/>
              <a:gd name="connsiteY2" fmla="*/ 1872741 h 3745482"/>
              <a:gd name="connsiteX3" fmla="*/ 702078 w 1404155"/>
              <a:gd name="connsiteY3" fmla="*/ 3745482 h 3745482"/>
              <a:gd name="connsiteX4" fmla="*/ 0 w 1404155"/>
              <a:gd name="connsiteY4" fmla="*/ 3745482 h 3745482"/>
              <a:gd name="connsiteX5" fmla="*/ 702078 w 1404155"/>
              <a:gd name="connsiteY5" fmla="*/ 1872741 h 3745482"/>
              <a:gd name="connsiteX6" fmla="*/ 0 w 1404155"/>
              <a:gd name="connsiteY6" fmla="*/ 0 h 374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04155" h="3745482">
                <a:moveTo>
                  <a:pt x="1404155" y="1"/>
                </a:moveTo>
                <a:lnTo>
                  <a:pt x="1404155" y="1872742"/>
                </a:lnTo>
                <a:lnTo>
                  <a:pt x="702078" y="3745481"/>
                </a:lnTo>
                <a:lnTo>
                  <a:pt x="0" y="1872742"/>
                </a:lnTo>
                <a:lnTo>
                  <a:pt x="0" y="1"/>
                </a:lnTo>
                <a:lnTo>
                  <a:pt x="702078" y="1872742"/>
                </a:lnTo>
                <a:lnTo>
                  <a:pt x="1404155" y="1"/>
                </a:lnTo>
                <a:close/>
              </a:path>
            </a:pathLst>
          </a:custGeom>
          <a:solidFill>
            <a:srgbClr val="00B0F0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01" tIns="12700" rIns="12700" bIns="12701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l-SI" sz="32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rPr>
              <a:t>Prijava na izpit</a:t>
            </a:r>
            <a:endParaRPr lang="sl-SI" sz="3200" b="1" kern="1200" dirty="0">
              <a:solidFill>
                <a:srgbClr val="002060"/>
              </a:solidFill>
              <a:latin typeface="Microsoft JhengHei" pitchFamily="34" charset="-120"/>
              <a:ea typeface="Microsoft JhengHei" pitchFamily="34" charset="-120"/>
              <a:cs typeface="Calibri" pitchFamily="34" charset="0"/>
            </a:endParaRPr>
          </a:p>
        </p:txBody>
      </p:sp>
      <p:sp>
        <p:nvSpPr>
          <p:cNvPr id="15" name="PoljeZBesedilom 14"/>
          <p:cNvSpPr txBox="1"/>
          <p:nvPr/>
        </p:nvSpPr>
        <p:spPr>
          <a:xfrm>
            <a:off x="322995" y="2421402"/>
            <a:ext cx="69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</a:t>
            </a:r>
            <a:endParaRPr lang="sl-SI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PoljeZBesedilom 15"/>
          <p:cNvSpPr txBox="1"/>
          <p:nvPr/>
        </p:nvSpPr>
        <p:spPr>
          <a:xfrm>
            <a:off x="322995" y="4181145"/>
            <a:ext cx="69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</a:t>
            </a:r>
            <a:endParaRPr lang="sl-SI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322995" y="5480298"/>
            <a:ext cx="696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endParaRPr lang="sl-SI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rostoročno 2"/>
          <p:cNvSpPr/>
          <p:nvPr/>
        </p:nvSpPr>
        <p:spPr>
          <a:xfrm>
            <a:off x="4285475" y="3037658"/>
            <a:ext cx="430101" cy="927463"/>
          </a:xfrm>
          <a:custGeom>
            <a:avLst/>
            <a:gdLst>
              <a:gd name="connsiteX0" fmla="*/ 0 w 836023"/>
              <a:gd name="connsiteY0" fmla="*/ 535577 h 927463"/>
              <a:gd name="connsiteX1" fmla="*/ 26126 w 836023"/>
              <a:gd name="connsiteY1" fmla="*/ 600892 h 927463"/>
              <a:gd name="connsiteX2" fmla="*/ 39189 w 836023"/>
              <a:gd name="connsiteY2" fmla="*/ 640080 h 927463"/>
              <a:gd name="connsiteX3" fmla="*/ 65315 w 836023"/>
              <a:gd name="connsiteY3" fmla="*/ 679269 h 927463"/>
              <a:gd name="connsiteX4" fmla="*/ 78378 w 836023"/>
              <a:gd name="connsiteY4" fmla="*/ 718457 h 927463"/>
              <a:gd name="connsiteX5" fmla="*/ 130629 w 836023"/>
              <a:gd name="connsiteY5" fmla="*/ 796834 h 927463"/>
              <a:gd name="connsiteX6" fmla="*/ 156755 w 836023"/>
              <a:gd name="connsiteY6" fmla="*/ 875212 h 927463"/>
              <a:gd name="connsiteX7" fmla="*/ 169818 w 836023"/>
              <a:gd name="connsiteY7" fmla="*/ 914400 h 927463"/>
              <a:gd name="connsiteX8" fmla="*/ 209006 w 836023"/>
              <a:gd name="connsiteY8" fmla="*/ 927463 h 927463"/>
              <a:gd name="connsiteX9" fmla="*/ 274320 w 836023"/>
              <a:gd name="connsiteY9" fmla="*/ 875212 h 927463"/>
              <a:gd name="connsiteX10" fmla="*/ 352698 w 836023"/>
              <a:gd name="connsiteY10" fmla="*/ 822960 h 927463"/>
              <a:gd name="connsiteX11" fmla="*/ 378823 w 836023"/>
              <a:gd name="connsiteY11" fmla="*/ 783772 h 927463"/>
              <a:gd name="connsiteX12" fmla="*/ 404949 w 836023"/>
              <a:gd name="connsiteY12" fmla="*/ 705394 h 927463"/>
              <a:gd name="connsiteX13" fmla="*/ 431075 w 836023"/>
              <a:gd name="connsiteY13" fmla="*/ 666206 h 927463"/>
              <a:gd name="connsiteX14" fmla="*/ 470263 w 836023"/>
              <a:gd name="connsiteY14" fmla="*/ 587829 h 927463"/>
              <a:gd name="connsiteX15" fmla="*/ 483326 w 836023"/>
              <a:gd name="connsiteY15" fmla="*/ 548640 h 927463"/>
              <a:gd name="connsiteX16" fmla="*/ 535578 w 836023"/>
              <a:gd name="connsiteY16" fmla="*/ 470263 h 927463"/>
              <a:gd name="connsiteX17" fmla="*/ 561703 w 836023"/>
              <a:gd name="connsiteY17" fmla="*/ 431074 h 927463"/>
              <a:gd name="connsiteX18" fmla="*/ 613955 w 836023"/>
              <a:gd name="connsiteY18" fmla="*/ 352697 h 927463"/>
              <a:gd name="connsiteX19" fmla="*/ 653143 w 836023"/>
              <a:gd name="connsiteY19" fmla="*/ 235132 h 927463"/>
              <a:gd name="connsiteX20" fmla="*/ 666206 w 836023"/>
              <a:gd name="connsiteY20" fmla="*/ 195943 h 927463"/>
              <a:gd name="connsiteX21" fmla="*/ 705395 w 836023"/>
              <a:gd name="connsiteY21" fmla="*/ 169817 h 927463"/>
              <a:gd name="connsiteX22" fmla="*/ 744583 w 836023"/>
              <a:gd name="connsiteY22" fmla="*/ 91440 h 927463"/>
              <a:gd name="connsiteX23" fmla="*/ 783772 w 836023"/>
              <a:gd name="connsiteY23" fmla="*/ 65314 h 927463"/>
              <a:gd name="connsiteX24" fmla="*/ 836023 w 836023"/>
              <a:gd name="connsiteY24" fmla="*/ 0 h 92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36023" h="927463">
                <a:moveTo>
                  <a:pt x="0" y="535577"/>
                </a:moveTo>
                <a:cubicBezTo>
                  <a:pt x="8709" y="557349"/>
                  <a:pt x="17893" y="578936"/>
                  <a:pt x="26126" y="600892"/>
                </a:cubicBezTo>
                <a:cubicBezTo>
                  <a:pt x="30961" y="613785"/>
                  <a:pt x="33031" y="627764"/>
                  <a:pt x="39189" y="640080"/>
                </a:cubicBezTo>
                <a:cubicBezTo>
                  <a:pt x="46210" y="654122"/>
                  <a:pt x="58294" y="665227"/>
                  <a:pt x="65315" y="679269"/>
                </a:cubicBezTo>
                <a:cubicBezTo>
                  <a:pt x="71473" y="691585"/>
                  <a:pt x="71691" y="706420"/>
                  <a:pt x="78378" y="718457"/>
                </a:cubicBezTo>
                <a:cubicBezTo>
                  <a:pt x="93627" y="745905"/>
                  <a:pt x="130629" y="796834"/>
                  <a:pt x="130629" y="796834"/>
                </a:cubicBezTo>
                <a:lnTo>
                  <a:pt x="156755" y="875212"/>
                </a:lnTo>
                <a:cubicBezTo>
                  <a:pt x="161109" y="888275"/>
                  <a:pt x="156755" y="910046"/>
                  <a:pt x="169818" y="914400"/>
                </a:cubicBezTo>
                <a:lnTo>
                  <a:pt x="209006" y="927463"/>
                </a:lnTo>
                <a:cubicBezTo>
                  <a:pt x="297259" y="898045"/>
                  <a:pt x="201598" y="938843"/>
                  <a:pt x="274320" y="875212"/>
                </a:cubicBezTo>
                <a:cubicBezTo>
                  <a:pt x="297951" y="854535"/>
                  <a:pt x="352698" y="822960"/>
                  <a:pt x="352698" y="822960"/>
                </a:cubicBezTo>
                <a:cubicBezTo>
                  <a:pt x="361406" y="809897"/>
                  <a:pt x="372447" y="798118"/>
                  <a:pt x="378823" y="783772"/>
                </a:cubicBezTo>
                <a:cubicBezTo>
                  <a:pt x="390008" y="758606"/>
                  <a:pt x="389673" y="728308"/>
                  <a:pt x="404949" y="705394"/>
                </a:cubicBezTo>
                <a:lnTo>
                  <a:pt x="431075" y="666206"/>
                </a:lnTo>
                <a:cubicBezTo>
                  <a:pt x="463910" y="567702"/>
                  <a:pt x="419618" y="689120"/>
                  <a:pt x="470263" y="587829"/>
                </a:cubicBezTo>
                <a:cubicBezTo>
                  <a:pt x="476421" y="575513"/>
                  <a:pt x="476639" y="560677"/>
                  <a:pt x="483326" y="548640"/>
                </a:cubicBezTo>
                <a:cubicBezTo>
                  <a:pt x="498575" y="521192"/>
                  <a:pt x="518161" y="496389"/>
                  <a:pt x="535578" y="470263"/>
                </a:cubicBezTo>
                <a:lnTo>
                  <a:pt x="561703" y="431074"/>
                </a:lnTo>
                <a:lnTo>
                  <a:pt x="613955" y="352697"/>
                </a:lnTo>
                <a:lnTo>
                  <a:pt x="653143" y="235132"/>
                </a:lnTo>
                <a:cubicBezTo>
                  <a:pt x="657497" y="222069"/>
                  <a:pt x="654749" y="203581"/>
                  <a:pt x="666206" y="195943"/>
                </a:cubicBezTo>
                <a:lnTo>
                  <a:pt x="705395" y="169817"/>
                </a:lnTo>
                <a:cubicBezTo>
                  <a:pt x="716019" y="137946"/>
                  <a:pt x="719262" y="116761"/>
                  <a:pt x="744583" y="91440"/>
                </a:cubicBezTo>
                <a:cubicBezTo>
                  <a:pt x="755684" y="80338"/>
                  <a:pt x="770709" y="74023"/>
                  <a:pt x="783772" y="65314"/>
                </a:cubicBezTo>
                <a:cubicBezTo>
                  <a:pt x="816730" y="15879"/>
                  <a:pt x="798797" y="37227"/>
                  <a:pt x="836023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4" name="Prostoročno 13"/>
          <p:cNvSpPr/>
          <p:nvPr/>
        </p:nvSpPr>
        <p:spPr>
          <a:xfrm>
            <a:off x="7380311" y="3037657"/>
            <a:ext cx="430101" cy="927463"/>
          </a:xfrm>
          <a:custGeom>
            <a:avLst/>
            <a:gdLst>
              <a:gd name="connsiteX0" fmla="*/ 0 w 836023"/>
              <a:gd name="connsiteY0" fmla="*/ 535577 h 927463"/>
              <a:gd name="connsiteX1" fmla="*/ 26126 w 836023"/>
              <a:gd name="connsiteY1" fmla="*/ 600892 h 927463"/>
              <a:gd name="connsiteX2" fmla="*/ 39189 w 836023"/>
              <a:gd name="connsiteY2" fmla="*/ 640080 h 927463"/>
              <a:gd name="connsiteX3" fmla="*/ 65315 w 836023"/>
              <a:gd name="connsiteY3" fmla="*/ 679269 h 927463"/>
              <a:gd name="connsiteX4" fmla="*/ 78378 w 836023"/>
              <a:gd name="connsiteY4" fmla="*/ 718457 h 927463"/>
              <a:gd name="connsiteX5" fmla="*/ 130629 w 836023"/>
              <a:gd name="connsiteY5" fmla="*/ 796834 h 927463"/>
              <a:gd name="connsiteX6" fmla="*/ 156755 w 836023"/>
              <a:gd name="connsiteY6" fmla="*/ 875212 h 927463"/>
              <a:gd name="connsiteX7" fmla="*/ 169818 w 836023"/>
              <a:gd name="connsiteY7" fmla="*/ 914400 h 927463"/>
              <a:gd name="connsiteX8" fmla="*/ 209006 w 836023"/>
              <a:gd name="connsiteY8" fmla="*/ 927463 h 927463"/>
              <a:gd name="connsiteX9" fmla="*/ 274320 w 836023"/>
              <a:gd name="connsiteY9" fmla="*/ 875212 h 927463"/>
              <a:gd name="connsiteX10" fmla="*/ 352698 w 836023"/>
              <a:gd name="connsiteY10" fmla="*/ 822960 h 927463"/>
              <a:gd name="connsiteX11" fmla="*/ 378823 w 836023"/>
              <a:gd name="connsiteY11" fmla="*/ 783772 h 927463"/>
              <a:gd name="connsiteX12" fmla="*/ 404949 w 836023"/>
              <a:gd name="connsiteY12" fmla="*/ 705394 h 927463"/>
              <a:gd name="connsiteX13" fmla="*/ 431075 w 836023"/>
              <a:gd name="connsiteY13" fmla="*/ 666206 h 927463"/>
              <a:gd name="connsiteX14" fmla="*/ 470263 w 836023"/>
              <a:gd name="connsiteY14" fmla="*/ 587829 h 927463"/>
              <a:gd name="connsiteX15" fmla="*/ 483326 w 836023"/>
              <a:gd name="connsiteY15" fmla="*/ 548640 h 927463"/>
              <a:gd name="connsiteX16" fmla="*/ 535578 w 836023"/>
              <a:gd name="connsiteY16" fmla="*/ 470263 h 927463"/>
              <a:gd name="connsiteX17" fmla="*/ 561703 w 836023"/>
              <a:gd name="connsiteY17" fmla="*/ 431074 h 927463"/>
              <a:gd name="connsiteX18" fmla="*/ 613955 w 836023"/>
              <a:gd name="connsiteY18" fmla="*/ 352697 h 927463"/>
              <a:gd name="connsiteX19" fmla="*/ 653143 w 836023"/>
              <a:gd name="connsiteY19" fmla="*/ 235132 h 927463"/>
              <a:gd name="connsiteX20" fmla="*/ 666206 w 836023"/>
              <a:gd name="connsiteY20" fmla="*/ 195943 h 927463"/>
              <a:gd name="connsiteX21" fmla="*/ 705395 w 836023"/>
              <a:gd name="connsiteY21" fmla="*/ 169817 h 927463"/>
              <a:gd name="connsiteX22" fmla="*/ 744583 w 836023"/>
              <a:gd name="connsiteY22" fmla="*/ 91440 h 927463"/>
              <a:gd name="connsiteX23" fmla="*/ 783772 w 836023"/>
              <a:gd name="connsiteY23" fmla="*/ 65314 h 927463"/>
              <a:gd name="connsiteX24" fmla="*/ 836023 w 836023"/>
              <a:gd name="connsiteY24" fmla="*/ 0 h 927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36023" h="927463">
                <a:moveTo>
                  <a:pt x="0" y="535577"/>
                </a:moveTo>
                <a:cubicBezTo>
                  <a:pt x="8709" y="557349"/>
                  <a:pt x="17893" y="578936"/>
                  <a:pt x="26126" y="600892"/>
                </a:cubicBezTo>
                <a:cubicBezTo>
                  <a:pt x="30961" y="613785"/>
                  <a:pt x="33031" y="627764"/>
                  <a:pt x="39189" y="640080"/>
                </a:cubicBezTo>
                <a:cubicBezTo>
                  <a:pt x="46210" y="654122"/>
                  <a:pt x="58294" y="665227"/>
                  <a:pt x="65315" y="679269"/>
                </a:cubicBezTo>
                <a:cubicBezTo>
                  <a:pt x="71473" y="691585"/>
                  <a:pt x="71691" y="706420"/>
                  <a:pt x="78378" y="718457"/>
                </a:cubicBezTo>
                <a:cubicBezTo>
                  <a:pt x="93627" y="745905"/>
                  <a:pt x="130629" y="796834"/>
                  <a:pt x="130629" y="796834"/>
                </a:cubicBezTo>
                <a:lnTo>
                  <a:pt x="156755" y="875212"/>
                </a:lnTo>
                <a:cubicBezTo>
                  <a:pt x="161109" y="888275"/>
                  <a:pt x="156755" y="910046"/>
                  <a:pt x="169818" y="914400"/>
                </a:cubicBezTo>
                <a:lnTo>
                  <a:pt x="209006" y="927463"/>
                </a:lnTo>
                <a:cubicBezTo>
                  <a:pt x="297259" y="898045"/>
                  <a:pt x="201598" y="938843"/>
                  <a:pt x="274320" y="875212"/>
                </a:cubicBezTo>
                <a:cubicBezTo>
                  <a:pt x="297951" y="854535"/>
                  <a:pt x="352698" y="822960"/>
                  <a:pt x="352698" y="822960"/>
                </a:cubicBezTo>
                <a:cubicBezTo>
                  <a:pt x="361406" y="809897"/>
                  <a:pt x="372447" y="798118"/>
                  <a:pt x="378823" y="783772"/>
                </a:cubicBezTo>
                <a:cubicBezTo>
                  <a:pt x="390008" y="758606"/>
                  <a:pt x="389673" y="728308"/>
                  <a:pt x="404949" y="705394"/>
                </a:cubicBezTo>
                <a:lnTo>
                  <a:pt x="431075" y="666206"/>
                </a:lnTo>
                <a:cubicBezTo>
                  <a:pt x="463910" y="567702"/>
                  <a:pt x="419618" y="689120"/>
                  <a:pt x="470263" y="587829"/>
                </a:cubicBezTo>
                <a:cubicBezTo>
                  <a:pt x="476421" y="575513"/>
                  <a:pt x="476639" y="560677"/>
                  <a:pt x="483326" y="548640"/>
                </a:cubicBezTo>
                <a:cubicBezTo>
                  <a:pt x="498575" y="521192"/>
                  <a:pt x="518161" y="496389"/>
                  <a:pt x="535578" y="470263"/>
                </a:cubicBezTo>
                <a:lnTo>
                  <a:pt x="561703" y="431074"/>
                </a:lnTo>
                <a:lnTo>
                  <a:pt x="613955" y="352697"/>
                </a:lnTo>
                <a:lnTo>
                  <a:pt x="653143" y="235132"/>
                </a:lnTo>
                <a:cubicBezTo>
                  <a:pt x="657497" y="222069"/>
                  <a:pt x="654749" y="203581"/>
                  <a:pt x="666206" y="195943"/>
                </a:cubicBezTo>
                <a:lnTo>
                  <a:pt x="705395" y="169817"/>
                </a:lnTo>
                <a:cubicBezTo>
                  <a:pt x="716019" y="137946"/>
                  <a:pt x="719262" y="116761"/>
                  <a:pt x="744583" y="91440"/>
                </a:cubicBezTo>
                <a:cubicBezTo>
                  <a:pt x="755684" y="80338"/>
                  <a:pt x="770709" y="74023"/>
                  <a:pt x="783772" y="65314"/>
                </a:cubicBezTo>
                <a:cubicBezTo>
                  <a:pt x="816730" y="15879"/>
                  <a:pt x="798797" y="37227"/>
                  <a:pt x="836023" y="0"/>
                </a:cubicBezTo>
              </a:path>
            </a:pathLst>
          </a:cu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413670" y="1832919"/>
            <a:ext cx="8425470" cy="160043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spcBef>
                <a:spcPct val="50000"/>
              </a:spcBef>
            </a:pP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Prijava preko sistema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VIS!</a:t>
            </a:r>
            <a:endParaRPr lang="sl-SI" sz="2800" dirty="0" smtClean="0">
              <a:solidFill>
                <a:srgbClr val="FF3300"/>
              </a:solidFill>
              <a:latin typeface="Arial" charset="0"/>
            </a:endParaRPr>
          </a:p>
          <a:p>
            <a:pPr marL="274638" indent="-274638" algn="just" eaLnBrk="0" hangingPunct="0">
              <a:lnSpc>
                <a:spcPct val="15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800" dirty="0">
                <a:solidFill>
                  <a:srgbClr val="FF3300"/>
                </a:solidFill>
                <a:latin typeface="Arial" charset="0"/>
              </a:rPr>
              <a:t>rok za prijavo na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izpit: 2 </a:t>
            </a:r>
            <a:r>
              <a:rPr lang="sl-SI" sz="2800" dirty="0">
                <a:solidFill>
                  <a:srgbClr val="FF3300"/>
                </a:solidFill>
                <a:latin typeface="Arial" charset="0"/>
              </a:rPr>
              <a:t>dni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(tudi </a:t>
            </a:r>
            <a:r>
              <a:rPr lang="sl-SI" sz="2800" dirty="0">
                <a:solidFill>
                  <a:srgbClr val="FF3300"/>
                </a:solidFill>
                <a:latin typeface="Arial" charset="0"/>
              </a:rPr>
              <a:t>sobota, nedelja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)</a:t>
            </a:r>
            <a:endParaRPr lang="sl-SI" sz="2800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13670" y="5034022"/>
            <a:ext cx="8425470" cy="160043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638" indent="-274638"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rok </a:t>
            </a:r>
            <a:r>
              <a:rPr lang="sl-SI" sz="2800" dirty="0">
                <a:solidFill>
                  <a:srgbClr val="FF3300"/>
                </a:solidFill>
                <a:latin typeface="Arial" charset="0"/>
              </a:rPr>
              <a:t>za odjavo od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izpita: 2 </a:t>
            </a:r>
            <a:r>
              <a:rPr lang="sl-SI" sz="2800" dirty="0">
                <a:solidFill>
                  <a:srgbClr val="FF3300"/>
                </a:solidFill>
                <a:latin typeface="Arial" charset="0"/>
              </a:rPr>
              <a:t>dni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(tudi </a:t>
            </a:r>
            <a:r>
              <a:rPr lang="sl-SI" sz="2800" dirty="0">
                <a:solidFill>
                  <a:srgbClr val="FF3300"/>
                </a:solidFill>
                <a:latin typeface="Arial" charset="0"/>
              </a:rPr>
              <a:t>sobota,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nedelja)</a:t>
            </a:r>
          </a:p>
          <a:p>
            <a:pPr marL="731838" lvl="1" indent="-274638"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izjemoma </a:t>
            </a:r>
            <a:r>
              <a:rPr lang="sl-SI" sz="2800" dirty="0">
                <a:solidFill>
                  <a:srgbClr val="FF3300"/>
                </a:solidFill>
                <a:latin typeface="Arial" charset="0"/>
              </a:rPr>
              <a:t>z upravičenimi razlogi odjava na dan </a:t>
            </a: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izpita pri profesorju</a:t>
            </a:r>
            <a:endParaRPr lang="sl-SI" sz="2800" dirty="0">
              <a:solidFill>
                <a:srgbClr val="FF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322995" y="1629225"/>
            <a:ext cx="8498011" cy="4895694"/>
            <a:chOff x="179512" y="1525152"/>
            <a:chExt cx="8498011" cy="4895694"/>
          </a:xfrm>
        </p:grpSpPr>
        <p:sp>
          <p:nvSpPr>
            <p:cNvPr id="6" name="Prostoročno 5"/>
            <p:cNvSpPr/>
            <p:nvPr/>
          </p:nvSpPr>
          <p:spPr>
            <a:xfrm>
              <a:off x="683568" y="1541826"/>
              <a:ext cx="3889499" cy="1527134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praktičnega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7" name="Prostoročno 6"/>
            <p:cNvSpPr/>
            <p:nvPr/>
          </p:nvSpPr>
          <p:spPr>
            <a:xfrm>
              <a:off x="1102323" y="2612609"/>
              <a:ext cx="3470744" cy="912702"/>
            </a:xfrm>
            <a:custGeom>
              <a:avLst/>
              <a:gdLst>
                <a:gd name="connsiteX0" fmla="*/ 152120 w 912701"/>
                <a:gd name="connsiteY0" fmla="*/ 0 h 1094178"/>
                <a:gd name="connsiteX1" fmla="*/ 760581 w 912701"/>
                <a:gd name="connsiteY1" fmla="*/ 0 h 1094178"/>
                <a:gd name="connsiteX2" fmla="*/ 912701 w 912701"/>
                <a:gd name="connsiteY2" fmla="*/ 152120 h 1094178"/>
                <a:gd name="connsiteX3" fmla="*/ 912701 w 912701"/>
                <a:gd name="connsiteY3" fmla="*/ 1094178 h 1094178"/>
                <a:gd name="connsiteX4" fmla="*/ 912701 w 912701"/>
                <a:gd name="connsiteY4" fmla="*/ 1094178 h 1094178"/>
                <a:gd name="connsiteX5" fmla="*/ 0 w 912701"/>
                <a:gd name="connsiteY5" fmla="*/ 1094178 h 1094178"/>
                <a:gd name="connsiteX6" fmla="*/ 0 w 912701"/>
                <a:gd name="connsiteY6" fmla="*/ 1094178 h 1094178"/>
                <a:gd name="connsiteX7" fmla="*/ 0 w 912701"/>
                <a:gd name="connsiteY7" fmla="*/ 152120 h 1094178"/>
                <a:gd name="connsiteX8" fmla="*/ 152120 w 912701"/>
                <a:gd name="connsiteY8" fmla="*/ 0 h 1094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094178">
                  <a:moveTo>
                    <a:pt x="912701" y="182367"/>
                  </a:moveTo>
                  <a:lnTo>
                    <a:pt x="912701" y="911811"/>
                  </a:lnTo>
                  <a:cubicBezTo>
                    <a:pt x="912701" y="1012530"/>
                    <a:pt x="855890" y="1094177"/>
                    <a:pt x="785811" y="1094177"/>
                  </a:cubicBezTo>
                  <a:lnTo>
                    <a:pt x="0" y="1094177"/>
                  </a:lnTo>
                  <a:lnTo>
                    <a:pt x="0" y="1094177"/>
                  </a:lnTo>
                  <a:lnTo>
                    <a:pt x="0" y="1"/>
                  </a:lnTo>
                  <a:lnTo>
                    <a:pt x="0" y="1"/>
                  </a:lnTo>
                  <a:lnTo>
                    <a:pt x="785811" y="1"/>
                  </a:lnTo>
                  <a:cubicBezTo>
                    <a:pt x="855890" y="1"/>
                    <a:pt x="912701" y="81648"/>
                    <a:pt x="912701" y="18236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vajah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Praktični del izpita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Prostoročno 7"/>
            <p:cNvSpPr/>
            <p:nvPr/>
          </p:nvSpPr>
          <p:spPr>
            <a:xfrm>
              <a:off x="4788024" y="1525152"/>
              <a:ext cx="3889499" cy="1543807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teoretičnega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9" name="Prostoročno 8"/>
            <p:cNvSpPr/>
            <p:nvPr/>
          </p:nvSpPr>
          <p:spPr>
            <a:xfrm>
              <a:off x="5080971" y="2671272"/>
              <a:ext cx="3596552" cy="912702"/>
            </a:xfrm>
            <a:custGeom>
              <a:avLst/>
              <a:gdLst>
                <a:gd name="connsiteX0" fmla="*/ 152120 w 912701"/>
                <a:gd name="connsiteY0" fmla="*/ 0 h 1609556"/>
                <a:gd name="connsiteX1" fmla="*/ 760581 w 912701"/>
                <a:gd name="connsiteY1" fmla="*/ 0 h 1609556"/>
                <a:gd name="connsiteX2" fmla="*/ 912701 w 912701"/>
                <a:gd name="connsiteY2" fmla="*/ 152120 h 1609556"/>
                <a:gd name="connsiteX3" fmla="*/ 912701 w 912701"/>
                <a:gd name="connsiteY3" fmla="*/ 1609556 h 1609556"/>
                <a:gd name="connsiteX4" fmla="*/ 912701 w 912701"/>
                <a:gd name="connsiteY4" fmla="*/ 1609556 h 1609556"/>
                <a:gd name="connsiteX5" fmla="*/ 0 w 912701"/>
                <a:gd name="connsiteY5" fmla="*/ 1609556 h 1609556"/>
                <a:gd name="connsiteX6" fmla="*/ 0 w 912701"/>
                <a:gd name="connsiteY6" fmla="*/ 1609556 h 1609556"/>
                <a:gd name="connsiteX7" fmla="*/ 0 w 912701"/>
                <a:gd name="connsiteY7" fmla="*/ 152120 h 1609556"/>
                <a:gd name="connsiteX8" fmla="*/ 152120 w 912701"/>
                <a:gd name="connsiteY8" fmla="*/ 0 h 1609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609556">
                  <a:moveTo>
                    <a:pt x="912701" y="268266"/>
                  </a:moveTo>
                  <a:lnTo>
                    <a:pt x="912701" y="1341290"/>
                  </a:lnTo>
                  <a:cubicBezTo>
                    <a:pt x="912701" y="1489450"/>
                    <a:pt x="874081" y="1609555"/>
                    <a:pt x="826441" y="1609555"/>
                  </a:cubicBezTo>
                  <a:lnTo>
                    <a:pt x="0" y="1609555"/>
                  </a:lnTo>
                  <a:lnTo>
                    <a:pt x="0" y="1609555"/>
                  </a:lnTo>
                  <a:lnTo>
                    <a:pt x="0" y="1"/>
                  </a:lnTo>
                  <a:lnTo>
                    <a:pt x="0" y="1"/>
                  </a:lnTo>
                  <a:lnTo>
                    <a:pt x="826441" y="1"/>
                  </a:lnTo>
                  <a:cubicBezTo>
                    <a:pt x="874081" y="1"/>
                    <a:pt x="912701" y="120106"/>
                    <a:pt x="912701" y="26826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predavanjih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Prostoročno 9"/>
            <p:cNvSpPr/>
            <p:nvPr/>
          </p:nvSpPr>
          <p:spPr>
            <a:xfrm>
              <a:off x="2647749" y="3861048"/>
              <a:ext cx="3959907" cy="1404156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2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Prijava na izpit</a:t>
              </a:r>
              <a:endParaRPr lang="sl-SI" sz="32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2" name="Prostoročno 11"/>
            <p:cNvSpPr/>
            <p:nvPr/>
          </p:nvSpPr>
          <p:spPr>
            <a:xfrm>
              <a:off x="2628317" y="5016690"/>
              <a:ext cx="3959907" cy="1404156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l-SI" sz="36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6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IZPIT</a:t>
              </a:r>
              <a:endParaRPr lang="sl-SI" sz="36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179512" y="2317329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6" name="PoljeZBesedilom 15"/>
            <p:cNvSpPr txBox="1"/>
            <p:nvPr/>
          </p:nvSpPr>
          <p:spPr>
            <a:xfrm>
              <a:off x="179512" y="4077072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2.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7" name="PoljeZBesedilom 16"/>
            <p:cNvSpPr txBox="1"/>
            <p:nvPr/>
          </p:nvSpPr>
          <p:spPr>
            <a:xfrm>
              <a:off x="179512" y="5376225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21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322995" y="1629225"/>
            <a:ext cx="8498011" cy="4895694"/>
            <a:chOff x="179512" y="1525152"/>
            <a:chExt cx="8498011" cy="4895694"/>
          </a:xfrm>
        </p:grpSpPr>
        <p:sp>
          <p:nvSpPr>
            <p:cNvPr id="6" name="Prostoročno 5"/>
            <p:cNvSpPr/>
            <p:nvPr/>
          </p:nvSpPr>
          <p:spPr>
            <a:xfrm>
              <a:off x="683568" y="1541826"/>
              <a:ext cx="3889499" cy="1527134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praktičnega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7" name="Prostoročno 6"/>
            <p:cNvSpPr/>
            <p:nvPr/>
          </p:nvSpPr>
          <p:spPr>
            <a:xfrm>
              <a:off x="1102323" y="2612609"/>
              <a:ext cx="3470744" cy="912702"/>
            </a:xfrm>
            <a:custGeom>
              <a:avLst/>
              <a:gdLst>
                <a:gd name="connsiteX0" fmla="*/ 152120 w 912701"/>
                <a:gd name="connsiteY0" fmla="*/ 0 h 1094178"/>
                <a:gd name="connsiteX1" fmla="*/ 760581 w 912701"/>
                <a:gd name="connsiteY1" fmla="*/ 0 h 1094178"/>
                <a:gd name="connsiteX2" fmla="*/ 912701 w 912701"/>
                <a:gd name="connsiteY2" fmla="*/ 152120 h 1094178"/>
                <a:gd name="connsiteX3" fmla="*/ 912701 w 912701"/>
                <a:gd name="connsiteY3" fmla="*/ 1094178 h 1094178"/>
                <a:gd name="connsiteX4" fmla="*/ 912701 w 912701"/>
                <a:gd name="connsiteY4" fmla="*/ 1094178 h 1094178"/>
                <a:gd name="connsiteX5" fmla="*/ 0 w 912701"/>
                <a:gd name="connsiteY5" fmla="*/ 1094178 h 1094178"/>
                <a:gd name="connsiteX6" fmla="*/ 0 w 912701"/>
                <a:gd name="connsiteY6" fmla="*/ 1094178 h 1094178"/>
                <a:gd name="connsiteX7" fmla="*/ 0 w 912701"/>
                <a:gd name="connsiteY7" fmla="*/ 152120 h 1094178"/>
                <a:gd name="connsiteX8" fmla="*/ 152120 w 912701"/>
                <a:gd name="connsiteY8" fmla="*/ 0 h 1094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094178">
                  <a:moveTo>
                    <a:pt x="912701" y="182367"/>
                  </a:moveTo>
                  <a:lnTo>
                    <a:pt x="912701" y="911811"/>
                  </a:lnTo>
                  <a:cubicBezTo>
                    <a:pt x="912701" y="1012530"/>
                    <a:pt x="855890" y="1094177"/>
                    <a:pt x="785811" y="1094177"/>
                  </a:cubicBezTo>
                  <a:lnTo>
                    <a:pt x="0" y="1094177"/>
                  </a:lnTo>
                  <a:lnTo>
                    <a:pt x="0" y="1094177"/>
                  </a:lnTo>
                  <a:lnTo>
                    <a:pt x="0" y="1"/>
                  </a:lnTo>
                  <a:lnTo>
                    <a:pt x="0" y="1"/>
                  </a:lnTo>
                  <a:lnTo>
                    <a:pt x="785811" y="1"/>
                  </a:lnTo>
                  <a:cubicBezTo>
                    <a:pt x="855890" y="1"/>
                    <a:pt x="912701" y="81648"/>
                    <a:pt x="912701" y="18236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vajah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Praktični del izpita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Prostoročno 7"/>
            <p:cNvSpPr/>
            <p:nvPr/>
          </p:nvSpPr>
          <p:spPr>
            <a:xfrm>
              <a:off x="4788024" y="1525152"/>
              <a:ext cx="3889499" cy="1543807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teoretičnega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9" name="Prostoročno 8"/>
            <p:cNvSpPr/>
            <p:nvPr/>
          </p:nvSpPr>
          <p:spPr>
            <a:xfrm>
              <a:off x="5080971" y="2671272"/>
              <a:ext cx="3596552" cy="912702"/>
            </a:xfrm>
            <a:custGeom>
              <a:avLst/>
              <a:gdLst>
                <a:gd name="connsiteX0" fmla="*/ 152120 w 912701"/>
                <a:gd name="connsiteY0" fmla="*/ 0 h 1609556"/>
                <a:gd name="connsiteX1" fmla="*/ 760581 w 912701"/>
                <a:gd name="connsiteY1" fmla="*/ 0 h 1609556"/>
                <a:gd name="connsiteX2" fmla="*/ 912701 w 912701"/>
                <a:gd name="connsiteY2" fmla="*/ 152120 h 1609556"/>
                <a:gd name="connsiteX3" fmla="*/ 912701 w 912701"/>
                <a:gd name="connsiteY3" fmla="*/ 1609556 h 1609556"/>
                <a:gd name="connsiteX4" fmla="*/ 912701 w 912701"/>
                <a:gd name="connsiteY4" fmla="*/ 1609556 h 1609556"/>
                <a:gd name="connsiteX5" fmla="*/ 0 w 912701"/>
                <a:gd name="connsiteY5" fmla="*/ 1609556 h 1609556"/>
                <a:gd name="connsiteX6" fmla="*/ 0 w 912701"/>
                <a:gd name="connsiteY6" fmla="*/ 1609556 h 1609556"/>
                <a:gd name="connsiteX7" fmla="*/ 0 w 912701"/>
                <a:gd name="connsiteY7" fmla="*/ 152120 h 1609556"/>
                <a:gd name="connsiteX8" fmla="*/ 152120 w 912701"/>
                <a:gd name="connsiteY8" fmla="*/ 0 h 1609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609556">
                  <a:moveTo>
                    <a:pt x="912701" y="268266"/>
                  </a:moveTo>
                  <a:lnTo>
                    <a:pt x="912701" y="1341290"/>
                  </a:lnTo>
                  <a:cubicBezTo>
                    <a:pt x="912701" y="1489450"/>
                    <a:pt x="874081" y="1609555"/>
                    <a:pt x="826441" y="1609555"/>
                  </a:cubicBezTo>
                  <a:lnTo>
                    <a:pt x="0" y="1609555"/>
                  </a:lnTo>
                  <a:lnTo>
                    <a:pt x="0" y="1609555"/>
                  </a:lnTo>
                  <a:lnTo>
                    <a:pt x="0" y="1"/>
                  </a:lnTo>
                  <a:lnTo>
                    <a:pt x="0" y="1"/>
                  </a:lnTo>
                  <a:lnTo>
                    <a:pt x="826441" y="1"/>
                  </a:lnTo>
                  <a:cubicBezTo>
                    <a:pt x="874081" y="1"/>
                    <a:pt x="912701" y="120106"/>
                    <a:pt x="912701" y="268266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predavanjih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Prostoročno 9"/>
            <p:cNvSpPr/>
            <p:nvPr/>
          </p:nvSpPr>
          <p:spPr>
            <a:xfrm>
              <a:off x="2647749" y="3861048"/>
              <a:ext cx="3959907" cy="1404156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2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Prijava na izpit</a:t>
              </a:r>
              <a:endParaRPr lang="sl-SI" sz="32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2" name="Prostoročno 11"/>
            <p:cNvSpPr/>
            <p:nvPr/>
          </p:nvSpPr>
          <p:spPr>
            <a:xfrm>
              <a:off x="2628317" y="5016690"/>
              <a:ext cx="3959907" cy="1404156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l-SI" sz="36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6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IZPIT</a:t>
              </a:r>
              <a:endParaRPr lang="sl-SI" sz="36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179512" y="2317329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6" name="PoljeZBesedilom 15"/>
            <p:cNvSpPr txBox="1"/>
            <p:nvPr/>
          </p:nvSpPr>
          <p:spPr>
            <a:xfrm>
              <a:off x="179512" y="4077072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2.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7" name="PoljeZBesedilom 16"/>
            <p:cNvSpPr txBox="1"/>
            <p:nvPr/>
          </p:nvSpPr>
          <p:spPr>
            <a:xfrm>
              <a:off x="179512" y="5376225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9265" y="488726"/>
            <a:ext cx="8425470" cy="463203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S seboj vedno prinesi študentsko izkaznico ali os. dokument!</a:t>
            </a:r>
          </a:p>
          <a:p>
            <a:pPr marL="457200" indent="-457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800" dirty="0">
                <a:solidFill>
                  <a:srgbClr val="FF3300"/>
                </a:solidFill>
              </a:rPr>
              <a:t>Goljufanje (prepisovanje, pogovarjanje …) </a:t>
            </a:r>
            <a:r>
              <a:rPr lang="sl-SI" sz="2800" dirty="0" smtClean="0">
                <a:solidFill>
                  <a:srgbClr val="FF3300"/>
                </a:solidFill>
              </a:rPr>
              <a:t>se lahko </a:t>
            </a:r>
            <a:r>
              <a:rPr lang="sl-SI" sz="2800" dirty="0">
                <a:solidFill>
                  <a:srgbClr val="FF3300"/>
                </a:solidFill>
              </a:rPr>
              <a:t>kaznuje z odvzemom izdelka, negativno oceno in s prijavo prekrška disciplinski komisiji. </a:t>
            </a:r>
            <a:endParaRPr lang="sl-SI" sz="2800" dirty="0" smtClean="0">
              <a:solidFill>
                <a:srgbClr val="FF3300"/>
              </a:solidFill>
              <a:latin typeface="Arial" charset="0"/>
            </a:endParaRPr>
          </a:p>
          <a:p>
            <a:pPr marL="457200" indent="-457200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800" dirty="0" smtClean="0">
                <a:solidFill>
                  <a:srgbClr val="FF3300"/>
                </a:solidFill>
                <a:latin typeface="Arial" charset="0"/>
              </a:rPr>
              <a:t>Izpit lahko opravljaš 6×!</a:t>
            </a:r>
          </a:p>
          <a:p>
            <a:pPr marL="731838" lvl="1" indent="-274638"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200" dirty="0">
                <a:solidFill>
                  <a:srgbClr val="FF3300"/>
                </a:solidFill>
              </a:rPr>
              <a:t>prva 3 polaganja so brezplačna (za študente s statusom)</a:t>
            </a:r>
          </a:p>
          <a:p>
            <a:pPr marL="731838" lvl="1" indent="-274638"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200" dirty="0">
                <a:solidFill>
                  <a:srgbClr val="FF3300"/>
                </a:solidFill>
              </a:rPr>
              <a:t>4., 5. in 6. polaganje je komisijski izpit – </a:t>
            </a:r>
            <a:r>
              <a:rPr lang="sl-SI" sz="2200" dirty="0" smtClean="0">
                <a:solidFill>
                  <a:srgbClr val="FF3300"/>
                </a:solidFill>
              </a:rPr>
              <a:t>plačilo</a:t>
            </a:r>
            <a:r>
              <a:rPr lang="sl-SI" sz="2200" dirty="0">
                <a:solidFill>
                  <a:srgbClr val="FF3300"/>
                </a:solidFill>
              </a:rPr>
              <a:t> </a:t>
            </a:r>
            <a:r>
              <a:rPr lang="sl-SI" sz="2200" dirty="0" smtClean="0">
                <a:solidFill>
                  <a:srgbClr val="FF3300"/>
                </a:solidFill>
              </a:rPr>
              <a:t>po ceniku!</a:t>
            </a:r>
            <a:endParaRPr lang="sl-SI" sz="2200" dirty="0">
              <a:solidFill>
                <a:srgbClr val="FF3300"/>
              </a:solidFill>
            </a:endParaRPr>
          </a:p>
          <a:p>
            <a:pPr marL="731838" lvl="1" indent="-274638"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sl-SI" sz="2200" dirty="0">
                <a:solidFill>
                  <a:srgbClr val="FF3300"/>
                </a:solidFill>
              </a:rPr>
              <a:t>6. opravljanje mora odobriti Komisija za študijske </a:t>
            </a:r>
            <a:r>
              <a:rPr lang="sl-SI" sz="2200" dirty="0" smtClean="0">
                <a:solidFill>
                  <a:srgbClr val="FF3300"/>
                </a:solidFill>
              </a:rPr>
              <a:t>zadeve</a:t>
            </a:r>
            <a:endParaRPr lang="sl-SI" sz="2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3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Zimsko izpitno obdobje</a:t>
            </a:r>
            <a:br>
              <a:rPr lang="sl-SI" dirty="0" smtClean="0"/>
            </a:br>
            <a:r>
              <a:rPr lang="sl-SI" sz="2000" dirty="0"/>
              <a:t>*neuradni datumi izpitov. Uradni bodo objavljeni le v E študentu.</a:t>
            </a:r>
            <a:endParaRPr lang="sl-SI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988840"/>
            <a:ext cx="858202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345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Konec 1.- semestra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69160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/>
              <a:t>PRAZNIKI IN DNEVI BREZ PREDAVANJ:</a:t>
            </a:r>
            <a:endParaRPr lang="sl-SI" sz="2000" dirty="0"/>
          </a:p>
          <a:p>
            <a:pPr lvl="0"/>
            <a:r>
              <a:rPr lang="sl-SI" sz="2000" dirty="0" smtClean="0"/>
              <a:t>sreda, </a:t>
            </a:r>
            <a:r>
              <a:rPr lang="sl-SI" sz="2000" dirty="0"/>
              <a:t>25. 12. </a:t>
            </a:r>
            <a:r>
              <a:rPr lang="sl-SI" sz="2000" dirty="0" smtClean="0"/>
              <a:t>2013 </a:t>
            </a:r>
            <a:r>
              <a:rPr lang="sl-SI" sz="2000" dirty="0"/>
              <a:t>- božič</a:t>
            </a:r>
          </a:p>
          <a:p>
            <a:pPr lvl="0"/>
            <a:r>
              <a:rPr lang="sl-SI" sz="2000" dirty="0" smtClean="0"/>
              <a:t>četrtek, </a:t>
            </a:r>
            <a:r>
              <a:rPr lang="sl-SI" sz="2000" dirty="0"/>
              <a:t>26. 12. </a:t>
            </a:r>
            <a:r>
              <a:rPr lang="sl-SI" sz="2000" dirty="0" smtClean="0"/>
              <a:t>2013 </a:t>
            </a:r>
            <a:r>
              <a:rPr lang="sl-SI" sz="2000" dirty="0"/>
              <a:t>- dan samostojnosti in enotnosti</a:t>
            </a:r>
          </a:p>
          <a:p>
            <a:pPr lvl="0"/>
            <a:r>
              <a:rPr lang="sl-SI" sz="2000" dirty="0" smtClean="0"/>
              <a:t>petek, </a:t>
            </a:r>
            <a:r>
              <a:rPr lang="sl-SI" sz="2000" dirty="0"/>
              <a:t>27. 12. </a:t>
            </a:r>
            <a:r>
              <a:rPr lang="sl-SI" sz="2000" dirty="0" smtClean="0"/>
              <a:t>2013 </a:t>
            </a:r>
            <a:r>
              <a:rPr lang="sl-SI" sz="2000" dirty="0"/>
              <a:t>- ni predavanj</a:t>
            </a:r>
          </a:p>
          <a:p>
            <a:pPr lvl="0"/>
            <a:r>
              <a:rPr lang="sl-SI" sz="2000" dirty="0" smtClean="0"/>
              <a:t>ponedeljek</a:t>
            </a:r>
            <a:r>
              <a:rPr lang="sl-SI" sz="2000" dirty="0"/>
              <a:t>, </a:t>
            </a:r>
            <a:r>
              <a:rPr lang="sl-SI" sz="2000" dirty="0" smtClean="0"/>
              <a:t>30. </a:t>
            </a:r>
            <a:r>
              <a:rPr lang="sl-SI" sz="2000" dirty="0"/>
              <a:t>12. </a:t>
            </a:r>
            <a:r>
              <a:rPr lang="sl-SI" sz="2000" dirty="0" smtClean="0"/>
              <a:t>2013 </a:t>
            </a:r>
            <a:r>
              <a:rPr lang="sl-SI" sz="2000" dirty="0"/>
              <a:t>- ni predavanj (nadomeščanje </a:t>
            </a:r>
            <a:r>
              <a:rPr lang="sl-SI" sz="2000" dirty="0" smtClean="0"/>
              <a:t>4.1.2014  </a:t>
            </a:r>
            <a:r>
              <a:rPr lang="sl-SI" sz="2000" dirty="0"/>
              <a:t>po 				       </a:t>
            </a:r>
            <a:r>
              <a:rPr lang="sl-SI" sz="2000" dirty="0" smtClean="0"/>
              <a:t>sredinem!!! </a:t>
            </a:r>
            <a:r>
              <a:rPr lang="sl-SI" sz="2000" dirty="0"/>
              <a:t>urniku) </a:t>
            </a:r>
          </a:p>
          <a:p>
            <a:pPr lvl="0"/>
            <a:r>
              <a:rPr lang="sl-SI" sz="2000" dirty="0"/>
              <a:t>torek, </a:t>
            </a:r>
            <a:r>
              <a:rPr lang="sl-SI" sz="2000" dirty="0" smtClean="0"/>
              <a:t>31</a:t>
            </a:r>
            <a:r>
              <a:rPr lang="sl-SI" sz="2000" dirty="0"/>
              <a:t>. </a:t>
            </a:r>
            <a:r>
              <a:rPr lang="sl-SI" sz="2000" dirty="0" smtClean="0"/>
              <a:t>12. </a:t>
            </a:r>
            <a:r>
              <a:rPr lang="sl-SI" sz="2000" dirty="0"/>
              <a:t>2013 – novo </a:t>
            </a:r>
            <a:r>
              <a:rPr lang="sl-SI" sz="2000" dirty="0" smtClean="0"/>
              <a:t>leto</a:t>
            </a:r>
          </a:p>
          <a:p>
            <a:pPr lvl="0"/>
            <a:r>
              <a:rPr lang="sl-SI" sz="2000" dirty="0" smtClean="0"/>
              <a:t>sreda, 1.1.2014 – novo leto</a:t>
            </a:r>
          </a:p>
          <a:p>
            <a:pPr lvl="0"/>
            <a:endParaRPr lang="sl-SI" sz="2000" dirty="0"/>
          </a:p>
          <a:p>
            <a:pPr marL="0" lvl="0" indent="0">
              <a:buNone/>
            </a:pPr>
            <a:r>
              <a:rPr lang="sl-SI" sz="2000" b="1" dirty="0" smtClean="0"/>
              <a:t>KONEC 1. SEMESTRA – 10.1.2014</a:t>
            </a:r>
          </a:p>
          <a:p>
            <a:pPr marL="0" lvl="0" indent="0">
              <a:buNone/>
            </a:pPr>
            <a:endParaRPr lang="sl-SI" sz="2000" dirty="0"/>
          </a:p>
          <a:p>
            <a:pPr marL="0" lvl="0" indent="0">
              <a:buNone/>
            </a:pPr>
            <a:r>
              <a:rPr lang="sl-SI" sz="2000" b="1" dirty="0" smtClean="0"/>
              <a:t>ZAČETEK 2. SEMESTRA – 24.2.2014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378357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Izpitna obdobja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51520" y="1464007"/>
            <a:ext cx="853440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l-SI" dirty="0" smtClean="0"/>
              <a:t>Zimsko (</a:t>
            </a:r>
            <a:r>
              <a:rPr lang="pl-PL" dirty="0" smtClean="0"/>
              <a:t>od 13.1. </a:t>
            </a:r>
            <a:r>
              <a:rPr lang="pl-PL" dirty="0"/>
              <a:t>do </a:t>
            </a:r>
            <a:r>
              <a:rPr lang="pl-PL" dirty="0" smtClean="0"/>
              <a:t>23.2.2014)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Poletno</a:t>
            </a:r>
          </a:p>
          <a:p>
            <a:pPr lvl="1">
              <a:lnSpc>
                <a:spcPct val="150000"/>
              </a:lnSpc>
            </a:pPr>
            <a:r>
              <a:rPr lang="pl-PL" dirty="0" smtClean="0"/>
              <a:t>Junijsko od 2.6</a:t>
            </a:r>
            <a:r>
              <a:rPr lang="pl-PL" dirty="0"/>
              <a:t>. </a:t>
            </a:r>
            <a:r>
              <a:rPr lang="pl-PL" dirty="0" smtClean="0"/>
              <a:t>do 13.6.2014</a:t>
            </a:r>
          </a:p>
          <a:p>
            <a:pPr lvl="1">
              <a:lnSpc>
                <a:spcPct val="150000"/>
              </a:lnSpc>
            </a:pPr>
            <a:r>
              <a:rPr lang="pl-PL" dirty="0" smtClean="0"/>
              <a:t>Julijsko od 30.6. do 11.7.2014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 smtClean="0"/>
              <a:t>Jesensko (</a:t>
            </a:r>
            <a:r>
              <a:rPr lang="sl-SI" dirty="0" smtClean="0"/>
              <a:t>od 18.8. </a:t>
            </a:r>
            <a:r>
              <a:rPr lang="sl-SI" dirty="0"/>
              <a:t>do </a:t>
            </a:r>
            <a:r>
              <a:rPr lang="sl-SI" dirty="0" smtClean="0"/>
              <a:t>12.9.2014) </a:t>
            </a:r>
          </a:p>
          <a:p>
            <a:pPr>
              <a:lnSpc>
                <a:spcPct val="150000"/>
              </a:lnSpc>
            </a:pPr>
            <a:endParaRPr lang="sl-SI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pl-PL" dirty="0" smtClean="0"/>
              <a:t>Izredni izpitni roki (od marca do maja) </a:t>
            </a:r>
            <a:endParaRPr lang="pl-PL" dirty="0"/>
          </a:p>
          <a:p>
            <a:pPr>
              <a:lnSpc>
                <a:spcPct val="150000"/>
              </a:lnSpc>
            </a:pPr>
            <a:endParaRPr lang="sl-SI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4224629" y="4725144"/>
            <a:ext cx="7841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8000" dirty="0" smtClean="0"/>
              <a:t>+</a:t>
            </a:r>
            <a:endParaRPr lang="sl-SI" sz="8000" dirty="0"/>
          </a:p>
        </p:txBody>
      </p:sp>
    </p:spTree>
    <p:extLst>
      <p:ext uri="{BB962C8B-B14F-4D97-AF65-F5344CB8AC3E}">
        <p14:creationId xmlns:p14="http://schemas.microsoft.com/office/powerpoint/2010/main" val="338791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Zimsko izpitno obdobje</a:t>
            </a:r>
            <a:br>
              <a:rPr lang="sl-SI" dirty="0" smtClean="0"/>
            </a:br>
            <a:r>
              <a:rPr lang="sl-SI" sz="2000" dirty="0" smtClean="0"/>
              <a:t>*neuradni datumi izpitov. Uradni bodo objavljeni le v E študentu.</a:t>
            </a:r>
            <a:endParaRPr lang="sl-SI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1988840"/>
            <a:ext cx="858202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2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Junijsko izpitno obdobje</a:t>
            </a:r>
            <a:br>
              <a:rPr lang="sl-SI" dirty="0" smtClean="0"/>
            </a:br>
            <a:r>
              <a:rPr lang="sl-SI" sz="2000" dirty="0" smtClean="0"/>
              <a:t>*neuradni datumi izpitov. Uradni bodo objavljeni le v E študentu.</a:t>
            </a:r>
            <a:endParaRPr lang="sl-SI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2395538"/>
            <a:ext cx="858202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7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Julijsko izpitno obdobje</a:t>
            </a:r>
            <a:br>
              <a:rPr lang="sl-SI" dirty="0" smtClean="0"/>
            </a:br>
            <a:r>
              <a:rPr lang="sl-SI" sz="2000" dirty="0" smtClean="0"/>
              <a:t>*neuradni datumi izpitov. Uradni bodo objavljeni le v E študentu.</a:t>
            </a:r>
            <a:endParaRPr lang="sl-SI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2395538"/>
            <a:ext cx="8582025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7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Jesensko izpitno obdobje</a:t>
            </a:r>
            <a:br>
              <a:rPr lang="sl-SI" dirty="0" smtClean="0"/>
            </a:br>
            <a:r>
              <a:rPr lang="sl-SI" sz="2000" dirty="0" smtClean="0"/>
              <a:t>*neuradni datumi izpitov. Uradni bodo objavljeni le v E študentu.</a:t>
            </a:r>
            <a:endParaRPr lang="sl-SI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2114550"/>
            <a:ext cx="8582025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87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322995" y="1629225"/>
            <a:ext cx="8498011" cy="4895694"/>
            <a:chOff x="179512" y="1525152"/>
            <a:chExt cx="8498011" cy="4895694"/>
          </a:xfrm>
        </p:grpSpPr>
        <p:sp>
          <p:nvSpPr>
            <p:cNvPr id="6" name="Prostoročno 5"/>
            <p:cNvSpPr/>
            <p:nvPr/>
          </p:nvSpPr>
          <p:spPr>
            <a:xfrm>
              <a:off x="683568" y="1541826"/>
              <a:ext cx="3889499" cy="1527134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praktičnega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8" name="Prostoročno 7"/>
            <p:cNvSpPr/>
            <p:nvPr/>
          </p:nvSpPr>
          <p:spPr>
            <a:xfrm>
              <a:off x="4788024" y="1525152"/>
              <a:ext cx="3889499" cy="1543807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teoretičnega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0" name="Prostoročno 9"/>
            <p:cNvSpPr/>
            <p:nvPr/>
          </p:nvSpPr>
          <p:spPr>
            <a:xfrm>
              <a:off x="2647749" y="3861048"/>
              <a:ext cx="3959907" cy="1404156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2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Prijava na izpit</a:t>
              </a:r>
              <a:endParaRPr lang="sl-SI" sz="32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2" name="Prostoročno 11"/>
            <p:cNvSpPr/>
            <p:nvPr/>
          </p:nvSpPr>
          <p:spPr>
            <a:xfrm>
              <a:off x="2628317" y="5016690"/>
              <a:ext cx="3959907" cy="1404156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sl-SI" sz="3600" b="1" kern="1200" dirty="0" smtClean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36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IZPIT</a:t>
              </a:r>
              <a:endParaRPr lang="sl-SI" sz="36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179512" y="2317329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6" name="PoljeZBesedilom 15"/>
            <p:cNvSpPr txBox="1"/>
            <p:nvPr/>
          </p:nvSpPr>
          <p:spPr>
            <a:xfrm>
              <a:off x="179512" y="4077072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2.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7" name="PoljeZBesedilom 16"/>
            <p:cNvSpPr txBox="1"/>
            <p:nvPr/>
          </p:nvSpPr>
          <p:spPr>
            <a:xfrm>
              <a:off x="179512" y="5376225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94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Izpit pri predmetu </a:t>
            </a:r>
            <a:br>
              <a:rPr lang="sl-SI" dirty="0"/>
            </a:br>
            <a:r>
              <a:rPr lang="sl-SI" dirty="0"/>
              <a:t>Plavanje 1 z osnovami reševanja iz vode</a:t>
            </a:r>
          </a:p>
        </p:txBody>
      </p:sp>
      <p:grpSp>
        <p:nvGrpSpPr>
          <p:cNvPr id="20" name="Skupina 19"/>
          <p:cNvGrpSpPr/>
          <p:nvPr/>
        </p:nvGrpSpPr>
        <p:grpSpPr>
          <a:xfrm>
            <a:off x="322995" y="1629225"/>
            <a:ext cx="8498011" cy="4558959"/>
            <a:chOff x="179512" y="1525152"/>
            <a:chExt cx="8498011" cy="4558959"/>
          </a:xfrm>
        </p:grpSpPr>
        <p:sp>
          <p:nvSpPr>
            <p:cNvPr id="6" name="Prostoročno 5"/>
            <p:cNvSpPr/>
            <p:nvPr/>
          </p:nvSpPr>
          <p:spPr>
            <a:xfrm>
              <a:off x="683568" y="1541826"/>
              <a:ext cx="3889499" cy="1527134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praktičnega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7" name="Prostoročno 6"/>
            <p:cNvSpPr/>
            <p:nvPr/>
          </p:nvSpPr>
          <p:spPr>
            <a:xfrm>
              <a:off x="1102323" y="2612609"/>
              <a:ext cx="3470744" cy="912702"/>
            </a:xfrm>
            <a:custGeom>
              <a:avLst/>
              <a:gdLst>
                <a:gd name="connsiteX0" fmla="*/ 152120 w 912701"/>
                <a:gd name="connsiteY0" fmla="*/ 0 h 1094178"/>
                <a:gd name="connsiteX1" fmla="*/ 760581 w 912701"/>
                <a:gd name="connsiteY1" fmla="*/ 0 h 1094178"/>
                <a:gd name="connsiteX2" fmla="*/ 912701 w 912701"/>
                <a:gd name="connsiteY2" fmla="*/ 152120 h 1094178"/>
                <a:gd name="connsiteX3" fmla="*/ 912701 w 912701"/>
                <a:gd name="connsiteY3" fmla="*/ 1094178 h 1094178"/>
                <a:gd name="connsiteX4" fmla="*/ 912701 w 912701"/>
                <a:gd name="connsiteY4" fmla="*/ 1094178 h 1094178"/>
                <a:gd name="connsiteX5" fmla="*/ 0 w 912701"/>
                <a:gd name="connsiteY5" fmla="*/ 1094178 h 1094178"/>
                <a:gd name="connsiteX6" fmla="*/ 0 w 912701"/>
                <a:gd name="connsiteY6" fmla="*/ 1094178 h 1094178"/>
                <a:gd name="connsiteX7" fmla="*/ 0 w 912701"/>
                <a:gd name="connsiteY7" fmla="*/ 152120 h 1094178"/>
                <a:gd name="connsiteX8" fmla="*/ 152120 w 912701"/>
                <a:gd name="connsiteY8" fmla="*/ 0 h 1094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2701" h="1094178">
                  <a:moveTo>
                    <a:pt x="912701" y="182367"/>
                  </a:moveTo>
                  <a:lnTo>
                    <a:pt x="912701" y="911811"/>
                  </a:lnTo>
                  <a:cubicBezTo>
                    <a:pt x="912701" y="1012530"/>
                    <a:pt x="855890" y="1094177"/>
                    <a:pt x="785811" y="1094177"/>
                  </a:cubicBezTo>
                  <a:lnTo>
                    <a:pt x="0" y="1094177"/>
                  </a:lnTo>
                  <a:lnTo>
                    <a:pt x="0" y="1094177"/>
                  </a:lnTo>
                  <a:lnTo>
                    <a:pt x="0" y="1"/>
                  </a:lnTo>
                  <a:lnTo>
                    <a:pt x="0" y="1"/>
                  </a:lnTo>
                  <a:lnTo>
                    <a:pt x="785811" y="1"/>
                  </a:lnTo>
                  <a:cubicBezTo>
                    <a:pt x="855890" y="1"/>
                    <a:pt x="912701" y="81648"/>
                    <a:pt x="912701" y="18236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7" tIns="52809" rIns="52809" bIns="52810" numCol="1" spcCol="1270" anchor="ctr" anchorCtr="0">
              <a:noAutofit/>
            </a:bodyPr>
            <a:lstStyle/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Prisotnost na vajah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pPr marL="274638" lvl="1" indent="-274638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sl-SI" sz="2400" kern="12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Praktični del izpita</a:t>
              </a:r>
              <a:endParaRPr lang="sl-SI" sz="2400" kern="12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Prostoročno 7"/>
            <p:cNvSpPr/>
            <p:nvPr/>
          </p:nvSpPr>
          <p:spPr>
            <a:xfrm>
              <a:off x="4788024" y="1525152"/>
              <a:ext cx="3889499" cy="1543807"/>
            </a:xfrm>
            <a:custGeom>
              <a:avLst/>
              <a:gdLst>
                <a:gd name="connsiteX0" fmla="*/ 0 w 1404155"/>
                <a:gd name="connsiteY0" fmla="*/ 0 h 3745482"/>
                <a:gd name="connsiteX1" fmla="*/ 702078 w 1404155"/>
                <a:gd name="connsiteY1" fmla="*/ 0 h 3745482"/>
                <a:gd name="connsiteX2" fmla="*/ 1404155 w 1404155"/>
                <a:gd name="connsiteY2" fmla="*/ 1872741 h 3745482"/>
                <a:gd name="connsiteX3" fmla="*/ 702078 w 1404155"/>
                <a:gd name="connsiteY3" fmla="*/ 3745482 h 3745482"/>
                <a:gd name="connsiteX4" fmla="*/ 0 w 1404155"/>
                <a:gd name="connsiteY4" fmla="*/ 3745482 h 3745482"/>
                <a:gd name="connsiteX5" fmla="*/ 702078 w 1404155"/>
                <a:gd name="connsiteY5" fmla="*/ 1872741 h 3745482"/>
                <a:gd name="connsiteX6" fmla="*/ 0 w 1404155"/>
                <a:gd name="connsiteY6" fmla="*/ 0 h 3745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04155" h="3745482">
                  <a:moveTo>
                    <a:pt x="1404155" y="1"/>
                  </a:moveTo>
                  <a:lnTo>
                    <a:pt x="1404155" y="1872742"/>
                  </a:lnTo>
                  <a:lnTo>
                    <a:pt x="702078" y="3745481"/>
                  </a:lnTo>
                  <a:lnTo>
                    <a:pt x="0" y="1872742"/>
                  </a:lnTo>
                  <a:lnTo>
                    <a:pt x="0" y="1"/>
                  </a:lnTo>
                  <a:lnTo>
                    <a:pt x="702078" y="1872742"/>
                  </a:lnTo>
                  <a:lnTo>
                    <a:pt x="1404155" y="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1" tIns="12700" rIns="12700" bIns="1270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l-SI" sz="2400" b="1" kern="1200" dirty="0" smtClean="0">
                  <a:solidFill>
                    <a:srgbClr val="002060"/>
                  </a:solidFill>
                  <a:latin typeface="Microsoft JhengHei" pitchFamily="34" charset="-120"/>
                  <a:ea typeface="Microsoft JhengHei" pitchFamily="34" charset="-120"/>
                  <a:cs typeface="Calibri" pitchFamily="34" charset="0"/>
                </a:rPr>
                <a:t>Obveznosti teoretičnega dela</a:t>
              </a:r>
              <a:endParaRPr lang="sl-SI" sz="2400" b="1" kern="1200" dirty="0">
                <a:solidFill>
                  <a:srgbClr val="002060"/>
                </a:solidFill>
                <a:latin typeface="Microsoft JhengHei" pitchFamily="34" charset="-120"/>
                <a:ea typeface="Microsoft JhengHei" pitchFamily="34" charset="-120"/>
                <a:cs typeface="Calibri" pitchFamily="34" charset="0"/>
              </a:endParaRPr>
            </a:p>
          </p:txBody>
        </p:sp>
        <p:sp>
          <p:nvSpPr>
            <p:cNvPr id="15" name="PoljeZBesedilom 14"/>
            <p:cNvSpPr txBox="1"/>
            <p:nvPr/>
          </p:nvSpPr>
          <p:spPr>
            <a:xfrm>
              <a:off x="179512" y="2317329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1.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6" name="PoljeZBesedilom 15"/>
            <p:cNvSpPr txBox="1"/>
            <p:nvPr/>
          </p:nvSpPr>
          <p:spPr>
            <a:xfrm>
              <a:off x="179512" y="4077072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2.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7" name="PoljeZBesedilom 16"/>
            <p:cNvSpPr txBox="1"/>
            <p:nvPr/>
          </p:nvSpPr>
          <p:spPr>
            <a:xfrm>
              <a:off x="179512" y="5376225"/>
              <a:ext cx="69602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400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3.</a:t>
              </a:r>
              <a:endParaRPr lang="sl-SI" sz="40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3" name="Prostoročno 12"/>
          <p:cNvSpPr/>
          <p:nvPr/>
        </p:nvSpPr>
        <p:spPr>
          <a:xfrm>
            <a:off x="827050" y="1340767"/>
            <a:ext cx="4104457" cy="2624353"/>
          </a:xfrm>
          <a:custGeom>
            <a:avLst/>
            <a:gdLst>
              <a:gd name="connsiteX0" fmla="*/ 28136 w 477771"/>
              <a:gd name="connsiteY0" fmla="*/ 86619 h 395065"/>
              <a:gd name="connsiteX1" fmla="*/ 70339 w 477771"/>
              <a:gd name="connsiteY1" fmla="*/ 58484 h 395065"/>
              <a:gd name="connsiteX2" fmla="*/ 323557 w 477771"/>
              <a:gd name="connsiteY2" fmla="*/ 44416 h 395065"/>
              <a:gd name="connsiteX3" fmla="*/ 393896 w 477771"/>
              <a:gd name="connsiteY3" fmla="*/ 58484 h 395065"/>
              <a:gd name="connsiteX4" fmla="*/ 436099 w 477771"/>
              <a:gd name="connsiteY4" fmla="*/ 72551 h 395065"/>
              <a:gd name="connsiteX5" fmla="*/ 464234 w 477771"/>
              <a:gd name="connsiteY5" fmla="*/ 156958 h 395065"/>
              <a:gd name="connsiteX6" fmla="*/ 422031 w 477771"/>
              <a:gd name="connsiteY6" fmla="*/ 367973 h 395065"/>
              <a:gd name="connsiteX7" fmla="*/ 379828 w 477771"/>
              <a:gd name="connsiteY7" fmla="*/ 382041 h 395065"/>
              <a:gd name="connsiteX8" fmla="*/ 56271 w 477771"/>
              <a:gd name="connsiteY8" fmla="*/ 367973 h 395065"/>
              <a:gd name="connsiteX9" fmla="*/ 0 w 477771"/>
              <a:gd name="connsiteY9" fmla="*/ 283567 h 395065"/>
              <a:gd name="connsiteX10" fmla="*/ 14068 w 477771"/>
              <a:gd name="connsiteY10" fmla="*/ 156958 h 395065"/>
              <a:gd name="connsiteX11" fmla="*/ 28136 w 477771"/>
              <a:gd name="connsiteY11" fmla="*/ 86619 h 395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771" h="395065">
                <a:moveTo>
                  <a:pt x="28136" y="86619"/>
                </a:moveTo>
                <a:cubicBezTo>
                  <a:pt x="37514" y="70207"/>
                  <a:pt x="55659" y="66872"/>
                  <a:pt x="70339" y="58484"/>
                </a:cubicBezTo>
                <a:cubicBezTo>
                  <a:pt x="172686" y="0"/>
                  <a:pt x="145838" y="31721"/>
                  <a:pt x="323557" y="44416"/>
                </a:cubicBezTo>
                <a:cubicBezTo>
                  <a:pt x="347003" y="49105"/>
                  <a:pt x="370699" y="52685"/>
                  <a:pt x="393896" y="58484"/>
                </a:cubicBezTo>
                <a:cubicBezTo>
                  <a:pt x="408282" y="62080"/>
                  <a:pt x="427480" y="60484"/>
                  <a:pt x="436099" y="72551"/>
                </a:cubicBezTo>
                <a:cubicBezTo>
                  <a:pt x="453337" y="96684"/>
                  <a:pt x="464234" y="156958"/>
                  <a:pt x="464234" y="156958"/>
                </a:cubicBezTo>
                <a:cubicBezTo>
                  <a:pt x="461173" y="193690"/>
                  <a:pt x="477771" y="323380"/>
                  <a:pt x="422031" y="367973"/>
                </a:cubicBezTo>
                <a:cubicBezTo>
                  <a:pt x="410452" y="377236"/>
                  <a:pt x="393896" y="377352"/>
                  <a:pt x="379828" y="382041"/>
                </a:cubicBezTo>
                <a:cubicBezTo>
                  <a:pt x="271976" y="377352"/>
                  <a:pt x="160770" y="395065"/>
                  <a:pt x="56271" y="367973"/>
                </a:cubicBezTo>
                <a:cubicBezTo>
                  <a:pt x="23539" y="359487"/>
                  <a:pt x="0" y="283567"/>
                  <a:pt x="0" y="283567"/>
                </a:cubicBezTo>
                <a:cubicBezTo>
                  <a:pt x="4689" y="241364"/>
                  <a:pt x="3769" y="198153"/>
                  <a:pt x="14068" y="156958"/>
                </a:cubicBezTo>
                <a:cubicBezTo>
                  <a:pt x="50006" y="13204"/>
                  <a:pt x="18758" y="103031"/>
                  <a:pt x="28136" y="86619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57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Mestn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Prefab</Template>
  <TotalTime>1071</TotalTime>
  <Words>409</Words>
  <Application>Microsoft Office PowerPoint</Application>
  <PresentationFormat>Diaprojekcija na zaslonu (4:3)</PresentationFormat>
  <Paragraphs>112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Prefab</vt:lpstr>
      <vt:lpstr>mentorski sestanek</vt:lpstr>
      <vt:lpstr>Konec 1.- semestra</vt:lpstr>
      <vt:lpstr>Izpitna obdobja</vt:lpstr>
      <vt:lpstr>Zimsko izpitno obdobje *neuradni datumi izpitov. Uradni bodo objavljeni le v E študentu.</vt:lpstr>
      <vt:lpstr>Junijsko izpitno obdobje *neuradni datumi izpitov. Uradni bodo objavljeni le v E študentu.</vt:lpstr>
      <vt:lpstr>Julijsko izpitno obdobje *neuradni datumi izpitov. Uradni bodo objavljeni le v E študentu.</vt:lpstr>
      <vt:lpstr>Jesensko izpitno obdobje *neuradni datumi izpitov. Uradni bodo objavljeni le v E študentu.</vt:lpstr>
      <vt:lpstr>Izpit pri predmetu  Plavanje 1 z osnovami reševanja iz vode</vt:lpstr>
      <vt:lpstr>Izpit pri predmetu  Plavanje 1 z osnovami reševanja iz vode</vt:lpstr>
      <vt:lpstr>Izpit pri predmetu  Plavanje 1 z osnovami reševanja iz vode</vt:lpstr>
      <vt:lpstr>Izpit pri predmetu  Plavanje 1 z osnovami reševanja iz vode</vt:lpstr>
      <vt:lpstr>Izpit pri predmetu  Plavanje 1 z osnovami reševanja iz vode</vt:lpstr>
      <vt:lpstr>Izpit pri predmetu  Plavanje 1 z osnovami reševanja iz vode</vt:lpstr>
      <vt:lpstr>Izpit pri predmetu  Plavanje 1 z osnovami reševanja iz vode</vt:lpstr>
      <vt:lpstr>Zimsko izpitno obdobje *neuradni datumi izpitov. Uradni bodo objavljeni le v E študentu.</vt:lpstr>
    </vt:vector>
  </TitlesOfParts>
  <Company>UL Fakulteta za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kapus</dc:creator>
  <cp:lastModifiedBy>Kapus, Jernej</cp:lastModifiedBy>
  <cp:revision>55</cp:revision>
  <dcterms:created xsi:type="dcterms:W3CDTF">2010-10-12T12:36:43Z</dcterms:created>
  <dcterms:modified xsi:type="dcterms:W3CDTF">2013-12-10T07:19:48Z</dcterms:modified>
</cp:coreProperties>
</file>