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65" r:id="rId6"/>
    <p:sldId id="268" r:id="rId7"/>
    <p:sldId id="264" r:id="rId8"/>
    <p:sldId id="269" r:id="rId9"/>
    <p:sldId id="259" r:id="rId10"/>
    <p:sldId id="271" r:id="rId11"/>
    <p:sldId id="272" r:id="rId12"/>
    <p:sldId id="260" r:id="rId13"/>
    <p:sldId id="267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00B0F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eferat@fsp.uni-lj.s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Vpis v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b="1" dirty="0" smtClean="0">
                <a:solidFill>
                  <a:srgbClr val="C00000"/>
                </a:solidFill>
              </a:rPr>
              <a:t>magistrski  študijski program 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2. stopnje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KINEZIOLOGIJA,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v štud. letu 2020/21</a:t>
            </a:r>
            <a:endParaRPr lang="sl-SI" b="1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6400800" cy="265584"/>
          </a:xfrm>
        </p:spPr>
        <p:txBody>
          <a:bodyPr>
            <a:noAutofit/>
          </a:bodyPr>
          <a:lstStyle/>
          <a:p>
            <a:r>
              <a:rPr lang="sl-SI" sz="2400" dirty="0" smtClean="0">
                <a:solidFill>
                  <a:schemeClr val="bg2">
                    <a:lumMod val="50000"/>
                  </a:schemeClr>
                </a:solidFill>
              </a:rPr>
              <a:t>Informativni dan</a:t>
            </a:r>
          </a:p>
          <a:p>
            <a:r>
              <a:rPr lang="sl-SI" sz="2400" dirty="0" smtClean="0">
                <a:solidFill>
                  <a:schemeClr val="bg2">
                    <a:lumMod val="50000"/>
                  </a:schemeClr>
                </a:solidFill>
              </a:rPr>
              <a:t>Fakulteta za šport, 11. junij 2020</a:t>
            </a:r>
            <a:endParaRPr lang="sl-SI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Poudarki za prijavo</a:t>
            </a:r>
            <a:endParaRPr lang="sl-SI" sz="3200" b="1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Slovenci in EU: Spletno prijavo v </a:t>
            </a:r>
            <a:r>
              <a:rPr lang="sl-SI" dirty="0" err="1">
                <a:solidFill>
                  <a:srgbClr val="002060"/>
                </a:solidFill>
              </a:rPr>
              <a:t>eVŠ</a:t>
            </a:r>
            <a:r>
              <a:rPr lang="sl-SI" dirty="0">
                <a:solidFill>
                  <a:srgbClr val="002060"/>
                </a:solidFill>
              </a:rPr>
              <a:t> oddati </a:t>
            </a:r>
            <a:r>
              <a:rPr lang="sl-SI" b="1" dirty="0">
                <a:solidFill>
                  <a:srgbClr val="FF0000"/>
                </a:solidFill>
              </a:rPr>
              <a:t>najkasneje do 1. 9. 2020; </a:t>
            </a:r>
            <a:r>
              <a:rPr lang="sl-SI" dirty="0">
                <a:solidFill>
                  <a:srgbClr val="002060"/>
                </a:solidFill>
              </a:rPr>
              <a:t>zaključek študija oz. dokazila najkasneje</a:t>
            </a:r>
            <a:r>
              <a:rPr lang="sl-SI" b="1" dirty="0">
                <a:solidFill>
                  <a:srgbClr val="002060"/>
                </a:solidFill>
              </a:rPr>
              <a:t> do 16. 9. </a:t>
            </a:r>
            <a:r>
              <a:rPr lang="sl-SI" b="1" dirty="0" smtClean="0">
                <a:solidFill>
                  <a:srgbClr val="002060"/>
                </a:solidFill>
              </a:rPr>
              <a:t>2020.</a:t>
            </a:r>
            <a:endParaRPr lang="sl-SI" b="1" dirty="0">
              <a:solidFill>
                <a:srgbClr val="002060"/>
              </a:solidFill>
            </a:endParaRPr>
          </a:p>
          <a:p>
            <a:endParaRPr lang="sl-SI" b="1" dirty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Zamejci in državljani držav ne-članic EU: spletno prijavo v </a:t>
            </a:r>
            <a:r>
              <a:rPr lang="sl-SI" dirty="0" err="1">
                <a:solidFill>
                  <a:srgbClr val="002060"/>
                </a:solidFill>
              </a:rPr>
              <a:t>eVŠ</a:t>
            </a:r>
            <a:r>
              <a:rPr lang="sl-SI" dirty="0">
                <a:solidFill>
                  <a:srgbClr val="002060"/>
                </a:solidFill>
              </a:rPr>
              <a:t> oddati </a:t>
            </a:r>
            <a:r>
              <a:rPr lang="sl-SI" b="1" dirty="0">
                <a:solidFill>
                  <a:srgbClr val="FF0000"/>
                </a:solidFill>
              </a:rPr>
              <a:t>do 30. 6. 2020, </a:t>
            </a:r>
            <a:r>
              <a:rPr lang="sl-SI" dirty="0">
                <a:solidFill>
                  <a:srgbClr val="002060"/>
                </a:solidFill>
              </a:rPr>
              <a:t>dokazila</a:t>
            </a:r>
            <a:r>
              <a:rPr lang="sl-SI" b="1" dirty="0">
                <a:solidFill>
                  <a:srgbClr val="002060"/>
                </a:solidFill>
              </a:rPr>
              <a:t> </a:t>
            </a:r>
            <a:r>
              <a:rPr lang="sl-SI" dirty="0">
                <a:solidFill>
                  <a:srgbClr val="002060"/>
                </a:solidFill>
              </a:rPr>
              <a:t>na FŠ najkasneje</a:t>
            </a:r>
            <a:r>
              <a:rPr lang="sl-SI" b="1" dirty="0">
                <a:solidFill>
                  <a:srgbClr val="002060"/>
                </a:solidFill>
              </a:rPr>
              <a:t> do 3. 7. 2020.</a:t>
            </a:r>
          </a:p>
          <a:p>
            <a:endParaRPr lang="sl-SI" b="1" dirty="0">
              <a:solidFill>
                <a:srgbClr val="002060"/>
              </a:solidFill>
            </a:endParaRPr>
          </a:p>
          <a:p>
            <a:endParaRPr lang="sl-SI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5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>
                <a:solidFill>
                  <a:srgbClr val="C00000"/>
                </a:solidFill>
              </a:rPr>
              <a:t>Spodnja meja za sprejem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52512"/>
              </p:ext>
            </p:extLst>
          </p:nvPr>
        </p:nvGraphicFramePr>
        <p:xfrm>
          <a:off x="1524000" y="2060848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Študijsko leto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Točke, izračunane iz kriterijev ob</a:t>
                      </a:r>
                      <a:r>
                        <a:rPr lang="sl-SI" baseline="0" dirty="0" smtClean="0"/>
                        <a:t> omejitvi vpisa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2019/20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7,46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2018/19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7,79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2017/18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7,40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2016/17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brez omejitve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2015/16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7,34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72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>
                <a:solidFill>
                  <a:srgbClr val="C00000"/>
                </a:solidFill>
              </a:rPr>
              <a:t>Informacije o prijavi in vpisu</a:t>
            </a:r>
            <a:endParaRPr lang="sl-SI" sz="3600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Študentski referat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pPr algn="ctr">
              <a:buNone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rgbClr val="002060"/>
                </a:solidFill>
              </a:rPr>
              <a:t>Tel.:  </a:t>
            </a:r>
            <a:r>
              <a:rPr lang="sl-SI" b="1" dirty="0">
                <a:solidFill>
                  <a:srgbClr val="002060"/>
                </a:solidFill>
              </a:rPr>
              <a:t>5207 772, 5207 806, 5207 802</a:t>
            </a:r>
          </a:p>
          <a:p>
            <a:pPr marL="0" indent="0" algn="ctr">
              <a:buNone/>
            </a:pPr>
            <a:r>
              <a:rPr lang="sl-SI" dirty="0">
                <a:solidFill>
                  <a:srgbClr val="002060"/>
                </a:solidFill>
              </a:rPr>
              <a:t>e-pošta: </a:t>
            </a:r>
            <a:r>
              <a:rPr lang="sl-SI" dirty="0">
                <a:hlinkClick r:id="rId2"/>
              </a:rPr>
              <a:t>referat@fsp.uni-lj.si</a:t>
            </a:r>
            <a:endParaRPr lang="sl-SI" dirty="0"/>
          </a:p>
          <a:p>
            <a:pPr algn="ctr">
              <a:buNone/>
            </a:pPr>
            <a:endParaRPr lang="sl-SI" dirty="0"/>
          </a:p>
          <a:p>
            <a:pPr algn="ctr">
              <a:buNone/>
            </a:pP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b="1" dirty="0">
                <a:solidFill>
                  <a:schemeClr val="accent1">
                    <a:lumMod val="50000"/>
                  </a:schemeClr>
                </a:solidFill>
              </a:rPr>
              <a:t>Uspešno pri zaključku študija in kandidiranju za vpis na 2. </a:t>
            </a:r>
            <a:r>
              <a:rPr lang="sl-SI" b="1" dirty="0" smtClean="0">
                <a:solidFill>
                  <a:schemeClr val="accent1">
                    <a:lumMod val="50000"/>
                  </a:schemeClr>
                </a:solidFill>
              </a:rPr>
              <a:t>stopnjo!</a:t>
            </a:r>
            <a:endParaRPr lang="sl-SI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sl-SI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l-SI" b="1" dirty="0">
                <a:solidFill>
                  <a:schemeClr val="accent1">
                    <a:lumMod val="50000"/>
                  </a:schemeClr>
                </a:solidFill>
              </a:rPr>
              <a:t>Hvala za pozornost.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1521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C00000"/>
                </a:solidFill>
              </a:rPr>
              <a:t>Podatki o programu</a:t>
            </a:r>
            <a:endParaRPr lang="sl-SI" sz="36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	</a:t>
            </a:r>
            <a:r>
              <a:rPr lang="sl-SI" b="1" dirty="0" smtClean="0">
                <a:solidFill>
                  <a:srgbClr val="FF0000"/>
                </a:solidFill>
              </a:rPr>
              <a:t>Predstavitveni zbornik 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</a:rPr>
              <a:t>študijskega programa na spletnih straneh FŠ: </a:t>
            </a:r>
          </a:p>
          <a:p>
            <a:pPr>
              <a:buNone/>
            </a:pPr>
            <a:endParaRPr lang="sl-SI" dirty="0" smtClean="0"/>
          </a:p>
          <a:p>
            <a:pPr algn="ctr">
              <a:buNone/>
            </a:pPr>
            <a:r>
              <a:rPr lang="sl-SI" sz="2400" dirty="0" err="1" smtClean="0"/>
              <a:t>www.fsp.uni</a:t>
            </a:r>
            <a:r>
              <a:rPr lang="sl-SI" sz="2400" dirty="0" smtClean="0"/>
              <a:t>-</a:t>
            </a:r>
            <a:r>
              <a:rPr lang="sl-SI" sz="2400" dirty="0" err="1" smtClean="0"/>
              <a:t>lj.si/studij/mag</a:t>
            </a:r>
            <a:r>
              <a:rPr lang="sl-SI" sz="2400" dirty="0" smtClean="0"/>
              <a:t>_2_stopnja/</a:t>
            </a:r>
            <a:r>
              <a:rPr lang="sl-SI" sz="2400" dirty="0" err="1" smtClean="0"/>
              <a:t>kineziologija</a:t>
            </a:r>
            <a:endParaRPr lang="sl-SI" sz="2400" dirty="0" smtClean="0"/>
          </a:p>
          <a:p>
            <a:pPr>
              <a:buNone/>
            </a:pPr>
            <a:r>
              <a:rPr lang="sl-SI" sz="2400" dirty="0" smtClean="0"/>
              <a:t>	</a:t>
            </a:r>
          </a:p>
          <a:p>
            <a:pPr marL="0" indent="0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l-SI" sz="4000" b="1" dirty="0" smtClean="0">
                <a:solidFill>
                  <a:srgbClr val="C00000"/>
                </a:solidFill>
              </a:rPr>
              <a:t>Pogoji za vpis </a:t>
            </a:r>
            <a:endParaRPr lang="sl-SI" sz="40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lvl="0"/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Diploma </a:t>
            </a:r>
            <a:r>
              <a:rPr lang="sl-SI" sz="2000" b="1" dirty="0" smtClean="0">
                <a:solidFill>
                  <a:schemeClr val="bg2">
                    <a:lumMod val="75000"/>
                  </a:schemeClr>
                </a:solidFill>
              </a:rPr>
              <a:t>študijskega programa prve stopnje </a:t>
            </a:r>
            <a:r>
              <a:rPr lang="sl-SI" sz="2000" b="1" dirty="0" err="1" smtClean="0">
                <a:solidFill>
                  <a:schemeClr val="bg2">
                    <a:lumMod val="75000"/>
                  </a:schemeClr>
                </a:solidFill>
              </a:rPr>
              <a:t>Kineziologija</a:t>
            </a:r>
            <a:r>
              <a:rPr lang="sl-SI" sz="2000" b="1" dirty="0" smtClean="0">
                <a:solidFill>
                  <a:schemeClr val="bg2">
                    <a:lumMod val="75000"/>
                  </a:schemeClr>
                </a:solidFill>
              </a:rPr>
              <a:t>, UL FŠ;</a:t>
            </a:r>
          </a:p>
          <a:p>
            <a:pPr lvl="0"/>
            <a:endParaRPr lang="sl-SI" sz="20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0"/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Diplomanti </a:t>
            </a:r>
            <a:r>
              <a:rPr lang="sl-SI" sz="2000" b="1" dirty="0" smtClean="0">
                <a:solidFill>
                  <a:schemeClr val="bg2">
                    <a:lumMod val="75000"/>
                  </a:schemeClr>
                </a:solidFill>
              </a:rPr>
              <a:t>drugih študijskih programov s področja</a:t>
            </a:r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2000" b="1" u="sng" dirty="0" smtClean="0">
                <a:solidFill>
                  <a:schemeClr val="bg2">
                    <a:lumMod val="75000"/>
                  </a:schemeClr>
                </a:solidFill>
              </a:rPr>
              <a:t>športa</a:t>
            </a:r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sl-SI" sz="2000" b="1" u="sng" dirty="0" smtClean="0">
                <a:solidFill>
                  <a:schemeClr val="bg2">
                    <a:lumMod val="75000"/>
                  </a:schemeClr>
                </a:solidFill>
              </a:rPr>
              <a:t>zdravja</a:t>
            </a:r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 in </a:t>
            </a:r>
            <a:r>
              <a:rPr lang="sl-SI" sz="2000" b="1" u="sng" dirty="0" smtClean="0">
                <a:solidFill>
                  <a:schemeClr val="bg2">
                    <a:lumMod val="75000"/>
                  </a:schemeClr>
                </a:solidFill>
              </a:rPr>
              <a:t>medicine</a:t>
            </a:r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; pred vpisom opravljene študijske obveznosti iz naslednjih predmetov:</a:t>
            </a:r>
          </a:p>
          <a:p>
            <a:pPr lvl="0"/>
            <a:endParaRPr lang="sl-SI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0"/>
            <a:endParaRPr lang="sl-SI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14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l-SI" sz="1400" dirty="0" smtClean="0">
                <a:solidFill>
                  <a:schemeClr val="bg2">
                    <a:lumMod val="75000"/>
                  </a:schemeClr>
                </a:solidFill>
              </a:rPr>
              <a:t>in </a:t>
            </a:r>
            <a:r>
              <a:rPr lang="sl-SI" sz="1400" b="1" dirty="0" smtClean="0">
                <a:solidFill>
                  <a:schemeClr val="bg2">
                    <a:lumMod val="75000"/>
                  </a:schemeClr>
                </a:solidFill>
              </a:rPr>
              <a:t>PREIZKUS GIBALNIH SPOSOBNOSTI – plavanje 100 m in </a:t>
            </a:r>
            <a:r>
              <a:rPr lang="sl-SI" sz="1400" b="1" dirty="0" err="1" smtClean="0">
                <a:solidFill>
                  <a:schemeClr val="bg2">
                    <a:lumMod val="75000"/>
                  </a:schemeClr>
                </a:solidFill>
              </a:rPr>
              <a:t>Cooperjev</a:t>
            </a:r>
            <a:r>
              <a:rPr lang="sl-SI" sz="1400" b="1" dirty="0" smtClean="0">
                <a:solidFill>
                  <a:schemeClr val="bg2">
                    <a:lumMod val="75000"/>
                  </a:schemeClr>
                </a:solidFill>
              </a:rPr>
              <a:t> test (2400 m</a:t>
            </a:r>
            <a:r>
              <a:rPr lang="sl-SI" sz="1400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sl-SI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68464"/>
              </p:ext>
            </p:extLst>
          </p:nvPr>
        </p:nvGraphicFramePr>
        <p:xfrm>
          <a:off x="3224212" y="2593689"/>
          <a:ext cx="2643932" cy="2734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4329"/>
                <a:gridCol w="38960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Predmet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KT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Funkcionalna anatomija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6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Biomehanika športa 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Fiziologija športa 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Kondicijska priprava 1 (Koordinacija, Moč, gibljivost in SMV, Vzdržljivost)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14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Medicina športa 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Osnove gibanja v športu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Osnove pedagogike športa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Vodenje športne vadbe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Živčno-mehanske osnove gibanja 1 - B195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6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C00000"/>
                </a:solidFill>
              </a:rPr>
              <a:t>Vpisna </a:t>
            </a:r>
            <a:r>
              <a:rPr lang="sl-SI" sz="3600" b="1" dirty="0" smtClean="0">
                <a:solidFill>
                  <a:srgbClr val="C00000"/>
                </a:solidFill>
              </a:rPr>
              <a:t>mesta</a:t>
            </a:r>
            <a:r>
              <a:rPr lang="sl-SI" b="1" dirty="0" smtClean="0">
                <a:solidFill>
                  <a:srgbClr val="C00000"/>
                </a:solidFill>
              </a:rPr>
              <a:t> 2020/21</a:t>
            </a:r>
            <a:endParaRPr lang="sl-SI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>
                <a:solidFill>
                  <a:schemeClr val="bg2">
                    <a:lumMod val="75000"/>
                  </a:schemeClr>
                </a:solidFill>
              </a:rPr>
              <a:t>40 rednih mest</a:t>
            </a:r>
          </a:p>
          <a:p>
            <a:pPr algn="ctr"/>
            <a:r>
              <a:rPr lang="sl-SI" sz="4400" dirty="0" smtClean="0">
                <a:solidFill>
                  <a:schemeClr val="bg2">
                    <a:lumMod val="75000"/>
                  </a:schemeClr>
                </a:solidFill>
              </a:rPr>
              <a:t>10 izrednih mest</a:t>
            </a:r>
          </a:p>
          <a:p>
            <a:pPr algn="ctr"/>
            <a:r>
              <a:rPr lang="sl-SI" sz="3600" dirty="0" smtClean="0">
                <a:solidFill>
                  <a:schemeClr val="bg2">
                    <a:lumMod val="75000"/>
                  </a:schemeClr>
                </a:solidFill>
              </a:rPr>
              <a:t>1 redno mesto za tujce</a:t>
            </a:r>
          </a:p>
          <a:p>
            <a:pPr algn="ctr"/>
            <a:r>
              <a:rPr lang="sl-SI" sz="3600" dirty="0" smtClean="0">
                <a:solidFill>
                  <a:schemeClr val="bg2">
                    <a:lumMod val="75000"/>
                  </a:schemeClr>
                </a:solidFill>
              </a:rPr>
              <a:t>2 izredni mesti za tujce</a:t>
            </a:r>
          </a:p>
          <a:p>
            <a:pPr algn="ctr"/>
            <a:r>
              <a:rPr lang="sl-SI" sz="3600" dirty="0" smtClean="0">
                <a:solidFill>
                  <a:schemeClr val="bg2">
                    <a:lumMod val="75000"/>
                  </a:schemeClr>
                </a:solidFill>
              </a:rPr>
              <a:t>1 izredno mesto za diplomante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C00000"/>
                </a:solidFill>
              </a:rPr>
              <a:t>Šolnina za 1. letnik izrednega študija:</a:t>
            </a:r>
            <a:endParaRPr lang="sl-SI" sz="36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/>
            <a:r>
              <a:rPr lang="sl-SI" sz="2800" dirty="0" err="1" smtClean="0">
                <a:solidFill>
                  <a:schemeClr val="bg2">
                    <a:lumMod val="75000"/>
                  </a:schemeClr>
                </a:solidFill>
              </a:rPr>
              <a:t>Kineziologija</a:t>
            </a: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</a:rPr>
              <a:t>, smer Posebna telesna aktivnost:</a:t>
            </a:r>
          </a:p>
          <a:p>
            <a:pPr algn="ctr"/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</a:rPr>
              <a:t>4.000,00 EUR</a:t>
            </a:r>
            <a:endParaRPr lang="sl-SI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l-SI" sz="2800" dirty="0" err="1" smtClean="0">
                <a:solidFill>
                  <a:schemeClr val="bg2">
                    <a:lumMod val="75000"/>
                  </a:schemeClr>
                </a:solidFill>
              </a:rPr>
              <a:t>Kineziologija</a:t>
            </a: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</a:rPr>
              <a:t>, smer </a:t>
            </a:r>
            <a:r>
              <a:rPr lang="sl-SI" sz="2800" dirty="0" err="1" smtClean="0">
                <a:solidFill>
                  <a:schemeClr val="bg2">
                    <a:lumMod val="75000"/>
                  </a:schemeClr>
                </a:solidFill>
              </a:rPr>
              <a:t>Kinezioterapija</a:t>
            </a: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pPr algn="ctr"/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</a:rPr>
              <a:t>4.000,00 EUR</a:t>
            </a:r>
            <a:endParaRPr lang="sl-SI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sl-SI" sz="2400" dirty="0" smtClean="0"/>
          </a:p>
          <a:p>
            <a:pPr algn="ctr">
              <a:buNone/>
            </a:pPr>
            <a:endParaRPr lang="sl-SI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b="1" dirty="0">
                <a:solidFill>
                  <a:srgbClr val="C00000"/>
                </a:solidFill>
              </a:rPr>
              <a:t>Prehod </a:t>
            </a:r>
            <a:r>
              <a:rPr lang="sl-SI" sz="4000" b="1" dirty="0" smtClean="0">
                <a:solidFill>
                  <a:srgbClr val="C00000"/>
                </a:solidFill>
              </a:rPr>
              <a:t>z </a:t>
            </a:r>
            <a:r>
              <a:rPr lang="sl-SI" sz="4000" b="1" dirty="0">
                <a:solidFill>
                  <a:srgbClr val="C00000"/>
                </a:solidFill>
              </a:rPr>
              <a:t>izrednega na redni študij</a:t>
            </a:r>
            <a:endParaRPr lang="sl-SI" sz="4000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l-SI" dirty="0" smtClean="0"/>
              <a:t>	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</a:rPr>
              <a:t>Prehod z 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izrednega na redni študij v višji letnik je mogoč v primeru, da študent 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</a:rPr>
              <a:t>redno napreduje (brez prekinitve) 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in izpolni vse študijske obveznosti prvega letnika (60 ECTS).</a:t>
            </a:r>
          </a:p>
          <a:p>
            <a:pPr>
              <a:buNone/>
            </a:pPr>
            <a:endParaRPr lang="sl-SI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	Šolnino plačajo tudi  kandidati, ki že imajo </a:t>
            </a:r>
            <a:r>
              <a:rPr lang="sl-SI" b="1" dirty="0">
                <a:solidFill>
                  <a:schemeClr val="bg2">
                    <a:lumMod val="75000"/>
                  </a:schemeClr>
                </a:solidFill>
              </a:rPr>
              <a:t>predhodno pridobljeno stopnjo izobrazbe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, ki je </a:t>
            </a:r>
            <a:r>
              <a:rPr lang="sl-SI" b="1" dirty="0">
                <a:solidFill>
                  <a:schemeClr val="bg2">
                    <a:lumMod val="75000"/>
                  </a:schemeClr>
                </a:solidFill>
              </a:rPr>
              <a:t>enakovredna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 izobrazbi, ki se jo pridobi </a:t>
            </a:r>
            <a:r>
              <a:rPr lang="sl-SI" b="1" dirty="0">
                <a:solidFill>
                  <a:schemeClr val="bg2">
                    <a:lumMod val="75000"/>
                  </a:schemeClr>
                </a:solidFill>
              </a:rPr>
              <a:t>po zaključenem magistrskem študijskem programu druge stopnje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</a:rPr>
              <a:t>, ne glede na to ali se vpišejo na redna ali izredna mesta. Prehod na redni študij v 2. letnik v takšnem primeru ni mogoč.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6895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C00000"/>
                </a:solidFill>
              </a:rPr>
              <a:t>Omejitev vpisa</a:t>
            </a:r>
            <a:endParaRPr lang="sl-SI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l-SI" sz="2000" dirty="0" smtClean="0">
                <a:solidFill>
                  <a:schemeClr val="bg2">
                    <a:lumMod val="75000"/>
                  </a:schemeClr>
                </a:solidFill>
              </a:rPr>
              <a:t>V primeru presežka prijav bodo kandidati izbrani glede na:</a:t>
            </a:r>
          </a:p>
          <a:p>
            <a:endParaRPr lang="sl-SI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l-SI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</a:rPr>
              <a:t>povprečno oceno dodiplomskega študija (70%),</a:t>
            </a:r>
          </a:p>
          <a:p>
            <a:pPr algn="ctr"/>
            <a:endParaRPr lang="sl-SI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</a:rPr>
              <a:t>povprečno oceno predmetov, naštetih pri obveznih predmetih pred vpisom</a:t>
            </a:r>
          </a:p>
          <a:p>
            <a:pPr marL="0" indent="0" algn="ctr">
              <a:buNone/>
            </a:pPr>
            <a:r>
              <a:rPr lang="sl-SI" sz="2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</a:rPr>
              <a:t>(30%).</a:t>
            </a:r>
          </a:p>
          <a:p>
            <a:endParaRPr lang="sl-SI" sz="2000" dirty="0" smtClean="0"/>
          </a:p>
          <a:p>
            <a:endParaRPr lang="sl-SI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600" b="1" dirty="0">
                <a:solidFill>
                  <a:srgbClr val="C00000"/>
                </a:solidFill>
              </a:rPr>
              <a:t>Predmeti, ki se upoštevajo pri omejitvi vpisa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b="1" dirty="0" smtClean="0">
                <a:solidFill>
                  <a:schemeClr val="bg2">
                    <a:lumMod val="75000"/>
                  </a:schemeClr>
                </a:solidFill>
              </a:rPr>
              <a:t>Objavljeni v prilogi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</a:rPr>
              <a:t>, glede na zaključen prvostopenjski program in leto vpisa v 3. letnik</a:t>
            </a:r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55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Prijava za vpis v  magistrski študijski program 2. stopnje </a:t>
            </a:r>
            <a:r>
              <a:rPr lang="sl-SI" sz="3200" b="1" dirty="0" err="1" smtClean="0">
                <a:solidFill>
                  <a:srgbClr val="C00000"/>
                </a:solidFill>
              </a:rPr>
              <a:t>Kineziologija</a:t>
            </a:r>
            <a:r>
              <a:rPr lang="sl-SI" sz="3200" b="1" dirty="0" smtClean="0">
                <a:solidFill>
                  <a:srgbClr val="C00000"/>
                </a:solidFill>
              </a:rPr>
              <a:t/>
            </a:r>
            <a:br>
              <a:rPr lang="sl-SI" sz="3200" b="1" dirty="0" smtClean="0">
                <a:solidFill>
                  <a:srgbClr val="C00000"/>
                </a:solidFill>
              </a:rPr>
            </a:br>
            <a:r>
              <a:rPr lang="sl-SI" sz="3200" b="1" dirty="0" smtClean="0">
                <a:solidFill>
                  <a:srgbClr val="C00000"/>
                </a:solidFill>
              </a:rPr>
              <a:t>v 2020/21</a:t>
            </a:r>
            <a:endParaRPr lang="sl-SI" sz="32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41251" y="1556792"/>
            <a:ext cx="8229600" cy="44973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sl-SI" sz="2200" b="1" dirty="0">
              <a:solidFill>
                <a:srgbClr val="C00000"/>
              </a:solidFill>
            </a:endParaRPr>
          </a:p>
          <a:p>
            <a:r>
              <a:rPr lang="sl-SI" sz="2000" b="1" dirty="0">
                <a:solidFill>
                  <a:srgbClr val="002060"/>
                </a:solidFill>
              </a:rPr>
              <a:t>Prijava</a:t>
            </a:r>
            <a:r>
              <a:rPr lang="sl-SI" sz="2000" dirty="0">
                <a:solidFill>
                  <a:srgbClr val="002060"/>
                </a:solidFill>
              </a:rPr>
              <a:t> s prijavnim obrazcem </a:t>
            </a:r>
            <a:r>
              <a:rPr lang="sl-SI" sz="2000" b="1" dirty="0">
                <a:solidFill>
                  <a:srgbClr val="002060"/>
                </a:solidFill>
              </a:rPr>
              <a:t>na spletnem portalu </a:t>
            </a:r>
            <a:r>
              <a:rPr lang="sl-SI" sz="2000" b="1" dirty="0" err="1">
                <a:solidFill>
                  <a:srgbClr val="002060"/>
                </a:solidFill>
              </a:rPr>
              <a:t>eVŠ</a:t>
            </a:r>
            <a:r>
              <a:rPr lang="sl-SI" sz="2000" dirty="0">
                <a:solidFill>
                  <a:srgbClr val="002060"/>
                </a:solidFill>
              </a:rPr>
              <a:t>: </a:t>
            </a:r>
          </a:p>
          <a:p>
            <a:pPr>
              <a:buNone/>
            </a:pPr>
            <a:r>
              <a:rPr lang="sl-SI" sz="2000" dirty="0" smtClean="0"/>
              <a:t>	</a:t>
            </a:r>
            <a:r>
              <a:rPr lang="sl-SI" sz="2000" dirty="0" smtClean="0">
                <a:hlinkClick r:id="rId2"/>
              </a:rPr>
              <a:t>http://portal.evs.gov.si/prijava</a:t>
            </a:r>
            <a:r>
              <a:rPr lang="sl-SI" sz="2000" dirty="0" smtClean="0"/>
              <a:t> </a:t>
            </a:r>
            <a:r>
              <a:rPr lang="sl-SI" sz="2000" dirty="0" smtClean="0">
                <a:solidFill>
                  <a:srgbClr val="002060"/>
                </a:solidFill>
              </a:rPr>
              <a:t>(možen je vnos treh želja; prijavljate se na program in smer!).</a:t>
            </a:r>
          </a:p>
          <a:p>
            <a:r>
              <a:rPr lang="sl-SI" sz="2000" b="1" dirty="0" smtClean="0">
                <a:solidFill>
                  <a:srgbClr val="002060"/>
                </a:solidFill>
              </a:rPr>
              <a:t>Rok </a:t>
            </a:r>
            <a:r>
              <a:rPr lang="sl-SI" sz="2000" b="1" dirty="0">
                <a:solidFill>
                  <a:srgbClr val="002060"/>
                </a:solidFill>
              </a:rPr>
              <a:t>za prijavo</a:t>
            </a:r>
            <a:r>
              <a:rPr lang="sl-SI" sz="2000" dirty="0">
                <a:solidFill>
                  <a:srgbClr val="002060"/>
                </a:solidFill>
              </a:rPr>
              <a:t>: </a:t>
            </a:r>
            <a:r>
              <a:rPr lang="sl-SI" sz="2600" b="1" dirty="0">
                <a:solidFill>
                  <a:srgbClr val="FF0000"/>
                </a:solidFill>
              </a:rPr>
              <a:t>do 1. 9. 2020 </a:t>
            </a:r>
            <a:r>
              <a:rPr lang="sl-SI" sz="2400" dirty="0">
                <a:solidFill>
                  <a:srgbClr val="002060"/>
                </a:solidFill>
              </a:rPr>
              <a:t>– Slovenci in EU.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Dokazila o izpolnjevanju pogojev </a:t>
            </a:r>
            <a:r>
              <a:rPr lang="sl-SI" sz="2000" dirty="0">
                <a:solidFill>
                  <a:srgbClr val="002060"/>
                </a:solidFill>
              </a:rPr>
              <a:t>(diploma prve stopnje, opravljen premostitveni modul): </a:t>
            </a:r>
            <a:r>
              <a:rPr lang="sl-SI" sz="2000" b="1" dirty="0">
                <a:solidFill>
                  <a:srgbClr val="FF0000"/>
                </a:solidFill>
              </a:rPr>
              <a:t>ob prijavi</a:t>
            </a:r>
            <a:r>
              <a:rPr lang="sl-SI" sz="2000" dirty="0">
                <a:solidFill>
                  <a:srgbClr val="FF0000"/>
                </a:solidFill>
              </a:rPr>
              <a:t> </a:t>
            </a:r>
            <a:r>
              <a:rPr lang="sl-SI" sz="2000" dirty="0">
                <a:solidFill>
                  <a:srgbClr val="002060"/>
                </a:solidFill>
              </a:rPr>
              <a:t>ali</a:t>
            </a:r>
            <a:r>
              <a:rPr lang="sl-SI" sz="2000" dirty="0"/>
              <a:t> </a:t>
            </a:r>
            <a:r>
              <a:rPr lang="sl-SI" sz="2000" b="1" dirty="0">
                <a:solidFill>
                  <a:srgbClr val="FF0000"/>
                </a:solidFill>
              </a:rPr>
              <a:t>najkasneje do 16. 9. </a:t>
            </a:r>
            <a:r>
              <a:rPr lang="sl-SI" sz="2000" b="1" dirty="0" smtClean="0">
                <a:solidFill>
                  <a:srgbClr val="FF0000"/>
                </a:solidFill>
              </a:rPr>
              <a:t>2020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>
                <a:solidFill>
                  <a:srgbClr val="002060"/>
                </a:solidFill>
              </a:rPr>
              <a:t>-</a:t>
            </a:r>
            <a:r>
              <a:rPr lang="sl-SI" sz="2000" dirty="0"/>
              <a:t> </a:t>
            </a:r>
            <a:r>
              <a:rPr lang="sl-SI" sz="2000" dirty="0">
                <a:solidFill>
                  <a:srgbClr val="002060"/>
                </a:solidFill>
              </a:rPr>
              <a:t>velja za diplomante drugih fakultet, diplomantom FŠ ni potrebno prilagati dokazil.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Rok za prijavo za zamejce in državljane ne-EU: </a:t>
            </a:r>
            <a:r>
              <a:rPr lang="sl-SI" sz="2000" b="1" dirty="0">
                <a:solidFill>
                  <a:srgbClr val="FF0000"/>
                </a:solidFill>
              </a:rPr>
              <a:t>30. 6. 2020</a:t>
            </a:r>
            <a:r>
              <a:rPr lang="sl-SI" sz="2000" b="1" dirty="0">
                <a:solidFill>
                  <a:schemeClr val="bg2">
                    <a:lumMod val="75000"/>
                  </a:schemeClr>
                </a:solidFill>
              </a:rPr>
              <a:t>, dokazila o izobrazbi oz. izpolnjevanju pogojev </a:t>
            </a:r>
            <a:r>
              <a:rPr lang="sl-SI" sz="2000" b="1" dirty="0">
                <a:solidFill>
                  <a:srgbClr val="FF0000"/>
                </a:solidFill>
              </a:rPr>
              <a:t>najkasneje do 3. 7. 2020 na fakulteto!</a:t>
            </a:r>
            <a:endParaRPr lang="sl-SI" sz="2000" dirty="0">
              <a:solidFill>
                <a:srgbClr val="FF0000"/>
              </a:solidFill>
            </a:endParaRPr>
          </a:p>
          <a:p>
            <a:r>
              <a:rPr lang="sl-SI" sz="2000" b="1" dirty="0">
                <a:solidFill>
                  <a:srgbClr val="002060"/>
                </a:solidFill>
              </a:rPr>
              <a:t>Izbor</a:t>
            </a:r>
            <a:r>
              <a:rPr lang="sl-SI" sz="2000" dirty="0">
                <a:solidFill>
                  <a:srgbClr val="002060"/>
                </a:solidFill>
              </a:rPr>
              <a:t> in </a:t>
            </a:r>
            <a:r>
              <a:rPr lang="sl-SI" sz="2000" b="1" dirty="0">
                <a:solidFill>
                  <a:srgbClr val="002060"/>
                </a:solidFill>
              </a:rPr>
              <a:t>objava</a:t>
            </a:r>
            <a:r>
              <a:rPr lang="sl-SI" sz="2000" dirty="0">
                <a:solidFill>
                  <a:srgbClr val="002060"/>
                </a:solidFill>
              </a:rPr>
              <a:t> sprejetih: 21. 9.</a:t>
            </a:r>
            <a:r>
              <a:rPr lang="sl-SI" sz="2600" dirty="0">
                <a:solidFill>
                  <a:srgbClr val="002060"/>
                </a:solidFill>
              </a:rPr>
              <a:t> </a:t>
            </a:r>
            <a:r>
              <a:rPr lang="sl-SI" sz="1900" dirty="0">
                <a:solidFill>
                  <a:srgbClr val="002060"/>
                </a:solidFill>
              </a:rPr>
              <a:t>2020.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Vpis v 1. letnik (prvi rok):</a:t>
            </a:r>
            <a:r>
              <a:rPr lang="sl-SI" sz="2000" dirty="0">
                <a:solidFill>
                  <a:srgbClr val="002060"/>
                </a:solidFill>
              </a:rPr>
              <a:t> predvidoma </a:t>
            </a:r>
            <a:r>
              <a:rPr lang="sl-SI" sz="2000" b="1" dirty="0">
                <a:solidFill>
                  <a:srgbClr val="FF0000"/>
                </a:solidFill>
              </a:rPr>
              <a:t>22. 9. 2020.</a:t>
            </a:r>
          </a:p>
          <a:p>
            <a:pPr marL="0" indent="0">
              <a:buNone/>
            </a:pPr>
            <a:r>
              <a:rPr lang="sl-SI" sz="2000" dirty="0">
                <a:solidFill>
                  <a:srgbClr val="002060"/>
                </a:solidFill>
              </a:rPr>
              <a:t>V primeru še prostih mest: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2. prijavni rok za Slovence in EU: </a:t>
            </a:r>
            <a:r>
              <a:rPr lang="sl-SI" sz="2000" dirty="0">
                <a:solidFill>
                  <a:srgbClr val="002060"/>
                </a:solidFill>
              </a:rPr>
              <a:t>predvidoma</a:t>
            </a:r>
            <a:r>
              <a:rPr lang="sl-SI" sz="2000" b="1" dirty="0">
                <a:solidFill>
                  <a:srgbClr val="002060"/>
                </a:solidFill>
              </a:rPr>
              <a:t> </a:t>
            </a:r>
            <a:r>
              <a:rPr lang="sl-SI" sz="2000" dirty="0">
                <a:solidFill>
                  <a:srgbClr val="FF0000"/>
                </a:solidFill>
              </a:rPr>
              <a:t>24. in 25. 9. 2020 (pozor, samo dva dneva!)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Vpis v 1. letnik (2. rok)</a:t>
            </a:r>
            <a:r>
              <a:rPr lang="sl-SI" sz="2000" dirty="0">
                <a:solidFill>
                  <a:srgbClr val="002060"/>
                </a:solidFill>
              </a:rPr>
              <a:t>: predvidoma </a:t>
            </a:r>
            <a:r>
              <a:rPr lang="sl-SI" sz="2000" b="1" dirty="0">
                <a:solidFill>
                  <a:srgbClr val="FF0000"/>
                </a:solidFill>
              </a:rPr>
              <a:t>29. 9. 2020</a:t>
            </a:r>
          </a:p>
          <a:p>
            <a:endParaRPr lang="sl-SI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l-S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374</Words>
  <Application>Microsoft Office PowerPoint</Application>
  <PresentationFormat>Diaprojekcija na zaslonu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Officeova tema</vt:lpstr>
      <vt:lpstr>Vpis v magistrski  študijski program  2. stopnje KINEZIOLOGIJA, v štud. letu 2020/21</vt:lpstr>
      <vt:lpstr>Podatki o programu</vt:lpstr>
      <vt:lpstr>Pogoji za vpis </vt:lpstr>
      <vt:lpstr>Vpisna mesta 2020/21</vt:lpstr>
      <vt:lpstr>Šolnina za 1. letnik izrednega študija:</vt:lpstr>
      <vt:lpstr>Prehod z izrednega na redni študij</vt:lpstr>
      <vt:lpstr>Omejitev vpisa</vt:lpstr>
      <vt:lpstr>Predmeti, ki se upoštevajo pri omejitvi vpisa</vt:lpstr>
      <vt:lpstr>Prijava za vpis v  magistrski študijski program 2. stopnje Kineziologija v 2020/21</vt:lpstr>
      <vt:lpstr>Poudarki za prijavo</vt:lpstr>
      <vt:lpstr>Spodnja meja za sprejem</vt:lpstr>
      <vt:lpstr>Informacije o prijavi in vpisu</vt:lpstr>
      <vt:lpstr>  </vt:lpstr>
    </vt:vector>
  </TitlesOfParts>
  <Company>UL Fakulteta za šport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Informativni dan za vpis na podiplomski študijski program  2. stopnje ŠPORTNA VZGOJA</dc:title>
  <dc:creator>usenicni</dc:creator>
  <cp:lastModifiedBy>Ušeničnik Podgoršek, Maja</cp:lastModifiedBy>
  <cp:revision>107</cp:revision>
  <dcterms:created xsi:type="dcterms:W3CDTF">2012-06-22T05:58:16Z</dcterms:created>
  <dcterms:modified xsi:type="dcterms:W3CDTF">2020-06-12T13:25:33Z</dcterms:modified>
</cp:coreProperties>
</file>